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2"/>
  </p:notesMasterIdLst>
  <p:handoutMasterIdLst>
    <p:handoutMasterId r:id="rId13"/>
  </p:handoutMasterIdLst>
  <p:sldIdLst>
    <p:sldId id="258" r:id="rId2"/>
    <p:sldId id="312" r:id="rId3"/>
    <p:sldId id="329" r:id="rId4"/>
    <p:sldId id="331" r:id="rId5"/>
    <p:sldId id="324" r:id="rId6"/>
    <p:sldId id="328" r:id="rId7"/>
    <p:sldId id="316" r:id="rId8"/>
    <p:sldId id="330" r:id="rId9"/>
    <p:sldId id="323" r:id="rId10"/>
    <p:sldId id="327" r:id="rId11"/>
  </p:sldIdLst>
  <p:sldSz cx="12192000" cy="6858000"/>
  <p:notesSz cx="6858000" cy="9144000"/>
  <p:embeddedFontLst>
    <p:embeddedFont>
      <p:font typeface="Berlin Sans FB" panose="020E0602020502020306" pitchFamily="34" charset="0"/>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useo Sans 500" panose="02000000000000000000" charset="0"/>
      <p:regular r:id="rId22"/>
      <p:italic r:id="rId23"/>
    </p:embeddedFont>
    <p:embeddedFont>
      <p:font typeface="Museo Sans 700" panose="02000000000000000000" charset="0"/>
      <p:bold r:id="rId24"/>
      <p:boldItalic r:id="rId25"/>
    </p:embeddedFont>
    <p:embeddedFont>
      <p:font typeface="Proxima Nova Rg" panose="020005060300000200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C27B0"/>
    <a:srgbClr val="E91E63"/>
    <a:srgbClr val="DC9506"/>
    <a:srgbClr val="F9B224"/>
    <a:srgbClr val="FB9229"/>
    <a:srgbClr val="0050A0"/>
    <a:srgbClr val="5482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50C53-FE3F-464A-9A02-069860438472}" v="1" dt="2021-07-25T11:42:24.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37" autoAdjust="0"/>
  </p:normalViewPr>
  <p:slideViewPr>
    <p:cSldViewPr snapToGrid="0">
      <p:cViewPr varScale="1">
        <p:scale>
          <a:sx n="88" d="100"/>
          <a:sy n="88" d="100"/>
        </p:scale>
        <p:origin x="1032" y="9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298E59-FBC0-4613-84CD-A79059E9B312}" type="datetimeFigureOut">
              <a:rPr lang="en-GB" smtClean="0"/>
              <a:t>28/07/2021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6A038-3D66-452D-82E9-6A259F40CBE5}" type="slidenum">
              <a:rPr lang="en-GB" smtClean="0"/>
              <a:t>‹#›</a:t>
            </a:fld>
            <a:endParaRPr lang="en-GB"/>
          </a:p>
        </p:txBody>
      </p:sp>
    </p:spTree>
    <p:extLst>
      <p:ext uri="{BB962C8B-B14F-4D97-AF65-F5344CB8AC3E}">
        <p14:creationId xmlns:p14="http://schemas.microsoft.com/office/powerpoint/2010/main" val="62430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C2A0C-A6F6-4926-A736-24339A2B1295}" type="datetimeFigureOut">
              <a:rPr lang="en-GB" smtClean="0"/>
              <a:t>28/07/2021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1043-BB33-48C8-A544-4926A9C45C3A}" type="slidenum">
              <a:rPr lang="en-GB" smtClean="0"/>
              <a:t>‹#›</a:t>
            </a:fld>
            <a:endParaRPr lang="en-GB"/>
          </a:p>
        </p:txBody>
      </p:sp>
    </p:spTree>
    <p:extLst>
      <p:ext uri="{BB962C8B-B14F-4D97-AF65-F5344CB8AC3E}">
        <p14:creationId xmlns:p14="http://schemas.microsoft.com/office/powerpoint/2010/main" val="390461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alfordstudents.com/student-voice/student-reps/become-a-course-rep/training-skills-develop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1</a:t>
            </a:fld>
            <a:endParaRPr lang="en-GB" dirty="0"/>
          </a:p>
        </p:txBody>
      </p:sp>
    </p:spTree>
    <p:extLst>
      <p:ext uri="{BB962C8B-B14F-4D97-AF65-F5344CB8AC3E}">
        <p14:creationId xmlns:p14="http://schemas.microsoft.com/office/powerpoint/2010/main" val="220159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 know when you need to apply by, here are the key dates for your diaries…</a:t>
            </a:r>
          </a:p>
        </p:txBody>
      </p:sp>
      <p:sp>
        <p:nvSpPr>
          <p:cNvPr id="4" name="Slide Number Placeholder 3"/>
          <p:cNvSpPr>
            <a:spLocks noGrp="1"/>
          </p:cNvSpPr>
          <p:nvPr>
            <p:ph type="sldNum" sz="quarter" idx="10"/>
          </p:nvPr>
        </p:nvSpPr>
        <p:spPr/>
        <p:txBody>
          <a:bodyPr/>
          <a:lstStyle/>
          <a:p>
            <a:fld id="{565F1043-BB33-48C8-A544-4926A9C45C3A}" type="slidenum">
              <a:rPr lang="en-GB" smtClean="0"/>
              <a:t>10</a:t>
            </a:fld>
            <a:endParaRPr lang="en-GB" dirty="0"/>
          </a:p>
        </p:txBody>
      </p:sp>
    </p:spTree>
    <p:extLst>
      <p:ext uri="{BB962C8B-B14F-4D97-AF65-F5344CB8AC3E}">
        <p14:creationId xmlns:p14="http://schemas.microsoft.com/office/powerpoint/2010/main" val="140403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of Salford really care about student voice. Lecturers and Programme Leaders welcome feedback about teaching on your course, which can inform changes to your Programme. To hear feedback from students, each Programme elects/selects a Course Rep. It is there responsibility to talk to their peers and pass along feedback to the Programme Leader. There is a Course Rep for each year of each Programme and they are recruited at the beginning of the academic year. Student feedback can flow all the way to the most senior members of the School. To provide a mechanism for student feedback to be heard by your Director or Subject Head, there are also higher level Reps known as School Reps. For those of you unfamiliar with School Reps, lets find out a bit more…</a:t>
            </a:r>
          </a:p>
        </p:txBody>
      </p:sp>
      <p:sp>
        <p:nvSpPr>
          <p:cNvPr id="4" name="Slide Number Placeholder 3"/>
          <p:cNvSpPr>
            <a:spLocks noGrp="1"/>
          </p:cNvSpPr>
          <p:nvPr>
            <p:ph type="sldNum" sz="quarter" idx="10"/>
          </p:nvPr>
        </p:nvSpPr>
        <p:spPr/>
        <p:txBody>
          <a:bodyPr/>
          <a:lstStyle/>
          <a:p>
            <a:fld id="{565F1043-BB33-48C8-A544-4926A9C45C3A}" type="slidenum">
              <a:rPr lang="en-GB" smtClean="0"/>
              <a:t>2</a:t>
            </a:fld>
            <a:endParaRPr lang="en-GB" dirty="0"/>
          </a:p>
        </p:txBody>
      </p:sp>
    </p:spTree>
    <p:extLst>
      <p:ext uri="{BB962C8B-B14F-4D97-AF65-F5344CB8AC3E}">
        <p14:creationId xmlns:p14="http://schemas.microsoft.com/office/powerpoint/2010/main" val="24873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therefore, 2 different voluntary positions you can put yourself forward for as part of this Student Rep system. These roles are recruited in slightly different ways, as explained at the end of this presentation. There are Course Reps, and School Reps. We will help you decide which position is right for you with the following information…</a:t>
            </a:r>
          </a:p>
        </p:txBody>
      </p:sp>
      <p:sp>
        <p:nvSpPr>
          <p:cNvPr id="4" name="Slide Number Placeholder 3"/>
          <p:cNvSpPr>
            <a:spLocks noGrp="1"/>
          </p:cNvSpPr>
          <p:nvPr>
            <p:ph type="sldNum" sz="quarter" idx="10"/>
          </p:nvPr>
        </p:nvSpPr>
        <p:spPr/>
        <p:txBody>
          <a:bodyPr/>
          <a:lstStyle/>
          <a:p>
            <a:fld id="{565F1043-BB33-48C8-A544-4926A9C45C3A}" type="slidenum">
              <a:rPr lang="en-GB" smtClean="0"/>
              <a:t>3</a:t>
            </a:fld>
            <a:endParaRPr lang="en-GB" dirty="0"/>
          </a:p>
        </p:txBody>
      </p:sp>
    </p:spTree>
    <p:extLst>
      <p:ext uri="{BB962C8B-B14F-4D97-AF65-F5344CB8AC3E}">
        <p14:creationId xmlns:p14="http://schemas.microsoft.com/office/powerpoint/2010/main" val="286563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Course Reps actually do?</a:t>
            </a:r>
          </a:p>
          <a:p>
            <a:r>
              <a:rPr lang="en-GB" dirty="0"/>
              <a:t>This equates to approximately 1 hour commitment a week. </a:t>
            </a:r>
          </a:p>
        </p:txBody>
      </p:sp>
      <p:sp>
        <p:nvSpPr>
          <p:cNvPr id="4" name="Slide Number Placeholder 3"/>
          <p:cNvSpPr>
            <a:spLocks noGrp="1"/>
          </p:cNvSpPr>
          <p:nvPr>
            <p:ph type="sldNum" sz="quarter" idx="10"/>
          </p:nvPr>
        </p:nvSpPr>
        <p:spPr/>
        <p:txBody>
          <a:bodyPr/>
          <a:lstStyle/>
          <a:p>
            <a:fld id="{565F1043-BB33-48C8-A544-4926A9C45C3A}" type="slidenum">
              <a:rPr lang="en-GB" smtClean="0"/>
              <a:t>4</a:t>
            </a:fld>
            <a:endParaRPr lang="en-GB" dirty="0"/>
          </a:p>
        </p:txBody>
      </p:sp>
    </p:spTree>
    <p:extLst>
      <p:ext uri="{BB962C8B-B14F-4D97-AF65-F5344CB8AC3E}">
        <p14:creationId xmlns:p14="http://schemas.microsoft.com/office/powerpoint/2010/main" val="128904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School Reps actually do?</a:t>
            </a:r>
          </a:p>
          <a:p>
            <a:r>
              <a:rPr lang="en-GB" dirty="0"/>
              <a:t>This equates to approximately 2 hours commitment a week. </a:t>
            </a:r>
          </a:p>
        </p:txBody>
      </p:sp>
      <p:sp>
        <p:nvSpPr>
          <p:cNvPr id="4" name="Slide Number Placeholder 3"/>
          <p:cNvSpPr>
            <a:spLocks noGrp="1"/>
          </p:cNvSpPr>
          <p:nvPr>
            <p:ph type="sldNum" sz="quarter" idx="10"/>
          </p:nvPr>
        </p:nvSpPr>
        <p:spPr/>
        <p:txBody>
          <a:bodyPr/>
          <a:lstStyle/>
          <a:p>
            <a:fld id="{565F1043-BB33-48C8-A544-4926A9C45C3A}" type="slidenum">
              <a:rPr lang="en-GB" smtClean="0"/>
              <a:t>5</a:t>
            </a:fld>
            <a:endParaRPr lang="en-GB" dirty="0"/>
          </a:p>
        </p:txBody>
      </p:sp>
    </p:spTree>
    <p:extLst>
      <p:ext uri="{BB962C8B-B14F-4D97-AF65-F5344CB8AC3E}">
        <p14:creationId xmlns:p14="http://schemas.microsoft.com/office/powerpoint/2010/main" val="26608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you can only apply for the School Rep position which is aligned to your course. If you are unsure which School Rep position your course makes you eligible for, please chat to your Programme Leader or email student-representation@salford.ac.uk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School Rep positions that are vacant in your School – remember this is the more senior Rep role, and is not the same as a Course Rep! </a:t>
            </a:r>
          </a:p>
          <a:p>
            <a:endParaRPr lang="en-GB" dirty="0"/>
          </a:p>
        </p:txBody>
      </p:sp>
      <p:sp>
        <p:nvSpPr>
          <p:cNvPr id="4" name="Slide Number Placeholder 3"/>
          <p:cNvSpPr>
            <a:spLocks noGrp="1"/>
          </p:cNvSpPr>
          <p:nvPr>
            <p:ph type="sldNum" sz="quarter" idx="5"/>
          </p:nvPr>
        </p:nvSpPr>
        <p:spPr/>
        <p:txBody>
          <a:bodyPr/>
          <a:lstStyle/>
          <a:p>
            <a:fld id="{565F1043-BB33-48C8-A544-4926A9C45C3A}" type="slidenum">
              <a:rPr lang="en-GB" smtClean="0"/>
              <a:t>6</a:t>
            </a:fld>
            <a:endParaRPr lang="en-GB"/>
          </a:p>
        </p:txBody>
      </p:sp>
    </p:spTree>
    <p:extLst>
      <p:ext uri="{BB962C8B-B14F-4D97-AF65-F5344CB8AC3E}">
        <p14:creationId xmlns:p14="http://schemas.microsoft.com/office/powerpoint/2010/main" val="339941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loads of great reasons to put yourself forward to become a Rep. Both School Reps and Course Reps gain exclusive access to a year-long programme of training that will develop all the skills you need to make you confident in the role. The Students’ Union will also help you demonstrate how you’ve exercised all these soft skills, making you incredibly employable. </a:t>
            </a:r>
          </a:p>
          <a:p>
            <a:r>
              <a:rPr lang="en-GB" dirty="0"/>
              <a:t>Not only will you benefit from this personal development, but you will also make a HUGE difference to the lives of other students as a Rep and foster a community in your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find out about the training on offer, head here: </a:t>
            </a:r>
            <a:r>
              <a:rPr lang="en-GB" dirty="0">
                <a:hlinkClick r:id="rId3"/>
              </a:rPr>
              <a:t>https://www.salfordstudents.com/student-voice/student-reps/become-a-course-rep/training-skills-development</a:t>
            </a:r>
            <a:endParaRPr lang="en-GB" dirty="0"/>
          </a:p>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7</a:t>
            </a:fld>
            <a:endParaRPr lang="en-GB" dirty="0"/>
          </a:p>
        </p:txBody>
      </p:sp>
    </p:spTree>
    <p:extLst>
      <p:ext uri="{BB962C8B-B14F-4D97-AF65-F5344CB8AC3E}">
        <p14:creationId xmlns:p14="http://schemas.microsoft.com/office/powerpoint/2010/main" val="279122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8</a:t>
            </a:fld>
            <a:endParaRPr lang="en-GB" dirty="0"/>
          </a:p>
        </p:txBody>
      </p:sp>
    </p:spTree>
    <p:extLst>
      <p:ext uri="{BB962C8B-B14F-4D97-AF65-F5344CB8AC3E}">
        <p14:creationId xmlns:p14="http://schemas.microsoft.com/office/powerpoint/2010/main" val="31581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apply by heading to the Students’ Union website (salfordstudents.com/</a:t>
            </a:r>
            <a:r>
              <a:rPr lang="en-GB" dirty="0" err="1"/>
              <a:t>schoolrep</a:t>
            </a:r>
            <a:r>
              <a:rPr lang="en-GB" dirty="0"/>
              <a:t>) where you will be asked to complete an online application form. </a:t>
            </a:r>
          </a:p>
          <a:p>
            <a:r>
              <a:rPr lang="en-GB" dirty="0"/>
              <a:t>You will then be invited to a short interview.</a:t>
            </a:r>
          </a:p>
          <a:p>
            <a:r>
              <a:rPr lang="en-GB" dirty="0"/>
              <a:t>If successful, you will be asked to attend a compulsory day of training. </a:t>
            </a:r>
          </a:p>
        </p:txBody>
      </p:sp>
      <p:sp>
        <p:nvSpPr>
          <p:cNvPr id="4" name="Slide Number Placeholder 3"/>
          <p:cNvSpPr>
            <a:spLocks noGrp="1"/>
          </p:cNvSpPr>
          <p:nvPr>
            <p:ph type="sldNum" sz="quarter" idx="10"/>
          </p:nvPr>
        </p:nvSpPr>
        <p:spPr/>
        <p:txBody>
          <a:bodyPr/>
          <a:lstStyle/>
          <a:p>
            <a:fld id="{565F1043-BB33-48C8-A544-4926A9C45C3A}" type="slidenum">
              <a:rPr lang="en-GB" smtClean="0"/>
              <a:t>9</a:t>
            </a:fld>
            <a:endParaRPr lang="en-GB" dirty="0"/>
          </a:p>
        </p:txBody>
      </p:sp>
    </p:spTree>
    <p:extLst>
      <p:ext uri="{BB962C8B-B14F-4D97-AF65-F5344CB8AC3E}">
        <p14:creationId xmlns:p14="http://schemas.microsoft.com/office/powerpoint/2010/main" val="2573799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184" y="637171"/>
            <a:ext cx="11187404" cy="2387600"/>
          </a:xfrm>
        </p:spPr>
        <p:txBody>
          <a:bodyPr anchor="b">
            <a:normAutofit/>
          </a:bodyPr>
          <a:lstStyle>
            <a:lvl1pPr algn="l">
              <a:defRPr sz="6600" spc="-200" baseline="0">
                <a:solidFill>
                  <a:schemeClr val="bg1"/>
                </a:solidFill>
                <a:latin typeface="Museo Sans 700" panose="02000000000000000000" pitchFamily="50"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13184" y="3116846"/>
            <a:ext cx="11187404" cy="1655762"/>
          </a:xfrm>
        </p:spPr>
        <p:txBody>
          <a:bodyPr/>
          <a:lstStyle>
            <a:lvl1pPr marL="0" indent="0" algn="l">
              <a:buNone/>
              <a:defRPr sz="2400" spc="-100" baseline="0">
                <a:solidFill>
                  <a:schemeClr val="bg1"/>
                </a:solidFill>
                <a:latin typeface="Museo Sans 5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6"/>
          <p:cNvSpPr/>
          <p:nvPr userDrawn="1"/>
        </p:nvSpPr>
        <p:spPr>
          <a:xfrm>
            <a:off x="0" y="5691673"/>
            <a:ext cx="12192000" cy="1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5626359"/>
            <a:ext cx="12192000" cy="83975"/>
          </a:xfrm>
          <a:prstGeom prst="rect">
            <a:avLst/>
          </a:prstGeom>
          <a:solidFill>
            <a:srgbClr val="F9B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4611" y="5884945"/>
            <a:ext cx="2231247" cy="711798"/>
          </a:xfrm>
          <a:prstGeom prst="rect">
            <a:avLst/>
          </a:prstGeom>
        </p:spPr>
      </p:pic>
    </p:spTree>
    <p:extLst>
      <p:ext uri="{BB962C8B-B14F-4D97-AF65-F5344CB8AC3E}">
        <p14:creationId xmlns:p14="http://schemas.microsoft.com/office/powerpoint/2010/main" val="183029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185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418875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Proxima Nova Rg" panose="02000506030000020004" pitchFamily="50" charset="0"/>
              </a:defRPr>
            </a:lvl1pPr>
            <a:lvl2pPr>
              <a:defRPr>
                <a:latin typeface="Proxima Nova Rg" panose="02000506030000020004" pitchFamily="50" charset="0"/>
              </a:defRPr>
            </a:lvl2pPr>
            <a:lvl3pPr>
              <a:defRPr>
                <a:latin typeface="Proxima Nova Rg" panose="02000506030000020004" pitchFamily="50" charset="0"/>
              </a:defRPr>
            </a:lvl3pPr>
            <a:lvl4pPr>
              <a:defRPr>
                <a:latin typeface="Proxima Nova Rg" panose="02000506030000020004" pitchFamily="50" charset="0"/>
              </a:defRPr>
            </a:lvl4pPr>
            <a:lvl5pPr>
              <a:defRPr>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AE270F6-1E81-4F82-9205-D0851AECA77B}"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
        <p:nvSpPr>
          <p:cNvPr id="7" name="Rectangle 6"/>
          <p:cNvSpPr/>
          <p:nvPr userDrawn="1"/>
        </p:nvSpPr>
        <p:spPr>
          <a:xfrm>
            <a:off x="0" y="-9997"/>
            <a:ext cx="12192000" cy="1269630"/>
          </a:xfrm>
          <a:prstGeom prst="rect">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19878" y="365126"/>
            <a:ext cx="11336693" cy="894508"/>
          </a:xfrm>
        </p:spPr>
        <p:txBody>
          <a:bodyPr/>
          <a:lstStyle>
            <a:lvl1pPr>
              <a:defRPr spc="-200" baseline="0">
                <a:solidFill>
                  <a:schemeClr val="bg1"/>
                </a:solidFill>
                <a:latin typeface="Museo Sans 7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09179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270F6-1E81-4F82-9205-D0851AECA77B}"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90810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E270F6-1E81-4F82-9205-D0851AECA77B}"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398442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E270F6-1E81-4F82-9205-D0851AECA77B}" type="datetimeFigureOut">
              <a:rPr lang="en-GB" smtClean="0"/>
              <a:t>28/07/2021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6504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E270F6-1E81-4F82-9205-D0851AECA77B}" type="datetimeFigureOut">
              <a:rPr lang="en-GB" smtClean="0"/>
              <a:t>28/07/2021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64293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70F6-1E81-4F82-9205-D0851AECA77B}" type="datetimeFigureOut">
              <a:rPr lang="en-GB" smtClean="0"/>
              <a:t>28/07/2021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2567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030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8177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270F6-1E81-4F82-9205-D0851AECA77B}" type="datetimeFigureOut">
              <a:rPr lang="en-GB" smtClean="0"/>
              <a:t>28/07/2021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A1D99-6269-4EF1-8E25-CE68F7007E27}" type="slidenum">
              <a:rPr lang="en-GB" smtClean="0"/>
              <a:t>‹#›</a:t>
            </a:fld>
            <a:endParaRPr lang="en-GB"/>
          </a:p>
        </p:txBody>
      </p:sp>
    </p:spTree>
    <p:extLst>
      <p:ext uri="{BB962C8B-B14F-4D97-AF65-F5344CB8AC3E}">
        <p14:creationId xmlns:p14="http://schemas.microsoft.com/office/powerpoint/2010/main" val="29879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salfordstudents.com/student-voice/reps/become-a-re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hyperlink" Target="https://www.salfordstudents.com/schoolre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student-representation@Salford.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66" y="1566553"/>
            <a:ext cx="9081031" cy="904049"/>
          </a:xfrm>
        </p:spPr>
        <p:txBody>
          <a:bodyPr>
            <a:noAutofit/>
          </a:bodyPr>
          <a:lstStyle/>
          <a:p>
            <a:br>
              <a:rPr lang="en-GB" sz="3600" dirty="0">
                <a:latin typeface="Berlin Sans FB" panose="020E0602020502020306" pitchFamily="34" charset="0"/>
              </a:rPr>
            </a:br>
            <a:br>
              <a:rPr lang="en-GB" sz="3600" dirty="0">
                <a:latin typeface="Berlin Sans FB" panose="020E0602020502020306" pitchFamily="34" charset="0"/>
              </a:rPr>
            </a:br>
            <a:r>
              <a:rPr lang="en-GB" sz="3600" dirty="0">
                <a:effectLst>
                  <a:outerShdw blurRad="38100" dist="38100" dir="2700000" algn="tl">
                    <a:srgbClr val="000000">
                      <a:alpha val="43137"/>
                    </a:srgbClr>
                  </a:outerShdw>
                </a:effectLst>
                <a:latin typeface="+mn-lt"/>
              </a:rPr>
              <a:t>Student Representation</a:t>
            </a:r>
            <a:br>
              <a:rPr lang="en-GB" sz="3600" dirty="0">
                <a:effectLst>
                  <a:outerShdw blurRad="38100" dist="38100" dir="2700000" algn="tl">
                    <a:srgbClr val="000000">
                      <a:alpha val="43137"/>
                    </a:srgbClr>
                  </a:outerShdw>
                </a:effectLst>
                <a:latin typeface="+mn-lt"/>
              </a:rPr>
            </a:br>
            <a:r>
              <a:rPr lang="en-GB" sz="3600" dirty="0">
                <a:effectLst>
                  <a:outerShdw blurRad="38100" dist="38100" dir="2700000" algn="tl">
                    <a:srgbClr val="000000">
                      <a:alpha val="43137"/>
                    </a:srgbClr>
                  </a:outerShdw>
                </a:effectLst>
                <a:latin typeface="+mn-lt"/>
              </a:rPr>
              <a:t>at the University of Salford</a:t>
            </a:r>
            <a:br>
              <a:rPr lang="en-GB" sz="3600" dirty="0">
                <a:effectLst>
                  <a:outerShdw blurRad="38100" dist="38100" dir="2700000" algn="tl">
                    <a:srgbClr val="000000">
                      <a:alpha val="43137"/>
                    </a:srgbClr>
                  </a:outerShdw>
                </a:effectLst>
                <a:latin typeface="Berlin Sans FB" panose="020E0602020502020306" pitchFamily="34" charset="0"/>
              </a:rPr>
            </a:br>
            <a:endParaRPr lang="en-GB" sz="3600" dirty="0">
              <a:effectLst>
                <a:outerShdw blurRad="38100" dist="38100" dir="2700000" algn="tl">
                  <a:srgbClr val="000000">
                    <a:alpha val="43137"/>
                  </a:srgbClr>
                </a:outerShdw>
              </a:effectLst>
              <a:latin typeface="Berlin Sans FB" panose="020E0602020502020306"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5320146"/>
            <a:ext cx="12191999" cy="15682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512" y="-736242"/>
            <a:ext cx="8598371" cy="612442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69703" y="-378941"/>
            <a:ext cx="6477931" cy="60533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856" y="-498393"/>
            <a:ext cx="9326337" cy="66026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322286"/>
            <a:ext cx="12191999" cy="1857547"/>
          </a:xfrm>
          <a:prstGeom prst="rect">
            <a:avLst/>
          </a:prstGeom>
        </p:spPr>
      </p:pic>
    </p:spTree>
    <p:extLst>
      <p:ext uri="{BB962C8B-B14F-4D97-AF65-F5344CB8AC3E}">
        <p14:creationId xmlns:p14="http://schemas.microsoft.com/office/powerpoint/2010/main" val="217278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4900" dirty="0">
                <a:latin typeface="+mn-lt"/>
              </a:rPr>
              <a:t>Important Dates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pic>
        <p:nvPicPr>
          <p:cNvPr id="8" name="Picture 7" descr="A person posing for the camera&#10;&#10;Description automatically generated">
            <a:extLst>
              <a:ext uri="{FF2B5EF4-FFF2-40B4-BE49-F238E27FC236}">
                <a16:creationId xmlns:a16="http://schemas.microsoft.com/office/drawing/2014/main" id="{91B5DB7E-96E2-49F1-ADB5-373F1030A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633" y="1593472"/>
            <a:ext cx="4155801" cy="4961502"/>
          </a:xfrm>
          <a:prstGeom prst="rect">
            <a:avLst/>
          </a:prstGeom>
        </p:spPr>
      </p:pic>
      <p:sp>
        <p:nvSpPr>
          <p:cNvPr id="10" name="TextBox 9">
            <a:extLst>
              <a:ext uri="{FF2B5EF4-FFF2-40B4-BE49-F238E27FC236}">
                <a16:creationId xmlns:a16="http://schemas.microsoft.com/office/drawing/2014/main" id="{EBCD8D6F-43F2-4D05-8ED6-B13B6BADC4CC}"/>
              </a:ext>
            </a:extLst>
          </p:cNvPr>
          <p:cNvSpPr txBox="1"/>
          <p:nvPr/>
        </p:nvSpPr>
        <p:spPr>
          <a:xfrm>
            <a:off x="714565" y="1923671"/>
            <a:ext cx="5996785" cy="4031873"/>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a:solidFill>
                  <a:srgbClr val="7030A0"/>
                </a:solidFill>
              </a:rPr>
              <a:t>School Rep applications close</a:t>
            </a:r>
            <a:r>
              <a:rPr lang="en-GB" sz="3200" dirty="0">
                <a:solidFill>
                  <a:srgbClr val="7030A0"/>
                </a:solidFill>
              </a:rPr>
              <a:t>: 6</a:t>
            </a:r>
            <a:r>
              <a:rPr lang="en-GB" sz="3200" baseline="30000" dirty="0">
                <a:solidFill>
                  <a:srgbClr val="7030A0"/>
                </a:solidFill>
              </a:rPr>
              <a:t>th </a:t>
            </a:r>
            <a:r>
              <a:rPr lang="en-GB" sz="3200" dirty="0">
                <a:solidFill>
                  <a:srgbClr val="7030A0"/>
                </a:solidFill>
              </a:rPr>
              <a:t>October</a:t>
            </a:r>
          </a:p>
          <a:p>
            <a:endParaRPr lang="en-GB" sz="3200" b="1"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registration closes: </a:t>
            </a:r>
            <a:r>
              <a:rPr lang="en-GB" sz="3200" dirty="0">
                <a:solidFill>
                  <a:srgbClr val="7030A0"/>
                </a:solidFill>
              </a:rPr>
              <a:t>13</a:t>
            </a:r>
            <a:r>
              <a:rPr lang="en-GB" sz="3200" baseline="30000" dirty="0">
                <a:solidFill>
                  <a:srgbClr val="7030A0"/>
                </a:solidFill>
              </a:rPr>
              <a:t>th</a:t>
            </a:r>
            <a:r>
              <a:rPr lang="en-GB" sz="3200" dirty="0">
                <a:solidFill>
                  <a:srgbClr val="7030A0"/>
                </a:solidFill>
              </a:rPr>
              <a:t> October </a:t>
            </a:r>
          </a:p>
          <a:p>
            <a:endParaRPr lang="en-GB" sz="3200"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training: </a:t>
            </a:r>
            <a:r>
              <a:rPr lang="en-GB" sz="3200" dirty="0">
                <a:solidFill>
                  <a:srgbClr val="7030A0"/>
                </a:solidFill>
              </a:rPr>
              <a:t>18</a:t>
            </a:r>
            <a:r>
              <a:rPr lang="en-GB" sz="3200" baseline="30000" dirty="0">
                <a:solidFill>
                  <a:srgbClr val="7030A0"/>
                </a:solidFill>
              </a:rPr>
              <a:t>th</a:t>
            </a:r>
            <a:r>
              <a:rPr lang="en-GB" sz="3200" dirty="0">
                <a:solidFill>
                  <a:srgbClr val="7030A0"/>
                </a:solidFill>
              </a:rPr>
              <a:t> – 27</a:t>
            </a:r>
            <a:r>
              <a:rPr lang="en-GB" sz="3200" baseline="30000" dirty="0">
                <a:solidFill>
                  <a:srgbClr val="7030A0"/>
                </a:solidFill>
              </a:rPr>
              <a:t>th</a:t>
            </a:r>
            <a:r>
              <a:rPr lang="en-GB" sz="3200" dirty="0">
                <a:solidFill>
                  <a:srgbClr val="7030A0"/>
                </a:solidFill>
              </a:rPr>
              <a:t> October</a:t>
            </a:r>
          </a:p>
        </p:txBody>
      </p:sp>
    </p:spTree>
    <p:extLst>
      <p:ext uri="{BB962C8B-B14F-4D97-AF65-F5344CB8AC3E}">
        <p14:creationId xmlns:p14="http://schemas.microsoft.com/office/powerpoint/2010/main" val="132113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68349"/>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is Student Representation?</a:t>
            </a:r>
            <a:br>
              <a:rPr lang="en-GB" altLang="en-US" u="sng" dirty="0">
                <a:latin typeface="Berlin Sans FB" panose="020E0602020502020306" pitchFamily="34" charset="0"/>
              </a:rPr>
            </a:br>
            <a:endParaRPr lang="en-GB" dirty="0"/>
          </a:p>
        </p:txBody>
      </p:sp>
      <p:sp>
        <p:nvSpPr>
          <p:cNvPr id="6" name="Rectangle: Rounded Corners 5">
            <a:extLst>
              <a:ext uri="{FF2B5EF4-FFF2-40B4-BE49-F238E27FC236}">
                <a16:creationId xmlns:a16="http://schemas.microsoft.com/office/drawing/2014/main" id="{66E0B846-7708-4ACF-9DEA-A964FEBABA13}"/>
              </a:ext>
            </a:extLst>
          </p:cNvPr>
          <p:cNvSpPr/>
          <p:nvPr/>
        </p:nvSpPr>
        <p:spPr>
          <a:xfrm>
            <a:off x="713925" y="5401877"/>
            <a:ext cx="6394899" cy="400050"/>
          </a:xfrm>
          <a:prstGeom prst="roundRect">
            <a:avLst/>
          </a:prstGeom>
          <a:solidFill>
            <a:srgbClr val="7030A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Students</a:t>
            </a:r>
          </a:p>
        </p:txBody>
      </p:sp>
      <p:sp>
        <p:nvSpPr>
          <p:cNvPr id="17" name="Rectangle: Rounded Corners 16">
            <a:extLst>
              <a:ext uri="{FF2B5EF4-FFF2-40B4-BE49-F238E27FC236}">
                <a16:creationId xmlns:a16="http://schemas.microsoft.com/office/drawing/2014/main" id="{AD9ADA29-AC7A-45E9-A737-427A980A83D8}"/>
              </a:ext>
            </a:extLst>
          </p:cNvPr>
          <p:cNvSpPr/>
          <p:nvPr/>
        </p:nvSpPr>
        <p:spPr>
          <a:xfrm>
            <a:off x="5997796" y="4262527"/>
            <a:ext cx="1705891" cy="381000"/>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level of each Programme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ectangle: Rounded Corners 17">
            <a:extLst>
              <a:ext uri="{FF2B5EF4-FFF2-40B4-BE49-F238E27FC236}">
                <a16:creationId xmlns:a16="http://schemas.microsoft.com/office/drawing/2014/main" id="{45A8F794-BE71-4716-BB51-D38FC6E39AB5}"/>
              </a:ext>
            </a:extLst>
          </p:cNvPr>
          <p:cNvSpPr/>
          <p:nvPr/>
        </p:nvSpPr>
        <p:spPr>
          <a:xfrm>
            <a:off x="5226271" y="3160358"/>
            <a:ext cx="1543051" cy="371475"/>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subject area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Rectangle: Rounded Corners 18">
            <a:extLst>
              <a:ext uri="{FF2B5EF4-FFF2-40B4-BE49-F238E27FC236}">
                <a16:creationId xmlns:a16="http://schemas.microsoft.com/office/drawing/2014/main" id="{81C5FAE7-DC51-4B2F-A419-F8D554D06609}"/>
              </a:ext>
            </a:extLst>
          </p:cNvPr>
          <p:cNvSpPr/>
          <p:nvPr/>
        </p:nvSpPr>
        <p:spPr>
          <a:xfrm>
            <a:off x="4772629" y="1947775"/>
            <a:ext cx="1543051" cy="381001"/>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the whole School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ectangle: Rounded Corners 20">
            <a:extLst>
              <a:ext uri="{FF2B5EF4-FFF2-40B4-BE49-F238E27FC236}">
                <a16:creationId xmlns:a16="http://schemas.microsoft.com/office/drawing/2014/main" id="{AD9CEAAE-2F1E-495F-849C-287958BEBFB4}"/>
              </a:ext>
            </a:extLst>
          </p:cNvPr>
          <p:cNvSpPr/>
          <p:nvPr/>
        </p:nvSpPr>
        <p:spPr>
          <a:xfrm>
            <a:off x="1675994" y="4269796"/>
            <a:ext cx="43053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100’s Course Reps</a:t>
            </a:r>
          </a:p>
        </p:txBody>
      </p:sp>
      <p:sp>
        <p:nvSpPr>
          <p:cNvPr id="22" name="Rectangle: Rounded Corners 21">
            <a:extLst>
              <a:ext uri="{FF2B5EF4-FFF2-40B4-BE49-F238E27FC236}">
                <a16:creationId xmlns:a16="http://schemas.microsoft.com/office/drawing/2014/main" id="{57DA556F-C488-43E0-90A0-484531902BAE}"/>
              </a:ext>
            </a:extLst>
          </p:cNvPr>
          <p:cNvSpPr/>
          <p:nvPr/>
        </p:nvSpPr>
        <p:spPr>
          <a:xfrm>
            <a:off x="2480227" y="3175816"/>
            <a:ext cx="2729840" cy="34289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15 School Reps</a:t>
            </a:r>
            <a:endParaRPr lang="en-GB" sz="1400" b="1" dirty="0">
              <a:solidFill>
                <a:schemeClr val="bg1"/>
              </a:solidFill>
              <a:effectLst/>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8D9605A-A7A7-4001-A84E-DD086CFDA351}"/>
              </a:ext>
            </a:extLst>
          </p:cNvPr>
          <p:cNvSpPr/>
          <p:nvPr/>
        </p:nvSpPr>
        <p:spPr>
          <a:xfrm>
            <a:off x="3020399" y="1959630"/>
            <a:ext cx="1781953" cy="42862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1 SEE Union </a:t>
            </a:r>
            <a:r>
              <a:rPr lang="en-GB" sz="1400" b="1" dirty="0">
                <a:solidFill>
                  <a:schemeClr val="bg1"/>
                </a:solidFill>
                <a:effectLst/>
                <a:ea typeface="Calibri" panose="020F0502020204030204" pitchFamily="34" charset="0"/>
                <a:cs typeface="Times New Roman" panose="02020603050405020304" pitchFamily="18" charset="0"/>
              </a:rPr>
              <a:t>Officer</a:t>
            </a:r>
          </a:p>
        </p:txBody>
      </p:sp>
      <p:sp>
        <p:nvSpPr>
          <p:cNvPr id="26" name="Arrow: Up 25">
            <a:extLst>
              <a:ext uri="{FF2B5EF4-FFF2-40B4-BE49-F238E27FC236}">
                <a16:creationId xmlns:a16="http://schemas.microsoft.com/office/drawing/2014/main" id="{F09A57F9-4C4E-4828-8A26-A68A62400F14}"/>
              </a:ext>
            </a:extLst>
          </p:cNvPr>
          <p:cNvSpPr/>
          <p:nvPr/>
        </p:nvSpPr>
        <p:spPr>
          <a:xfrm>
            <a:off x="3744542" y="3718810"/>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Arrow: Up 26">
            <a:extLst>
              <a:ext uri="{FF2B5EF4-FFF2-40B4-BE49-F238E27FC236}">
                <a16:creationId xmlns:a16="http://schemas.microsoft.com/office/drawing/2014/main" id="{C3119370-ED4A-4978-85DF-ABD2F500CEF1}"/>
              </a:ext>
            </a:extLst>
          </p:cNvPr>
          <p:cNvSpPr/>
          <p:nvPr/>
        </p:nvSpPr>
        <p:spPr>
          <a:xfrm>
            <a:off x="5081479" y="4787183"/>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Box 2">
            <a:extLst>
              <a:ext uri="{FF2B5EF4-FFF2-40B4-BE49-F238E27FC236}">
                <a16:creationId xmlns:a16="http://schemas.microsoft.com/office/drawing/2014/main" id="{16A03B39-DF40-4CB6-A7EA-FB81B4CC771F}"/>
              </a:ext>
            </a:extLst>
          </p:cNvPr>
          <p:cNvSpPr txBox="1"/>
          <p:nvPr/>
        </p:nvSpPr>
        <p:spPr>
          <a:xfrm>
            <a:off x="3218876" y="4920156"/>
            <a:ext cx="1583476" cy="369332"/>
          </a:xfrm>
          <a:prstGeom prst="rect">
            <a:avLst/>
          </a:prstGeom>
          <a:noFill/>
        </p:spPr>
        <p:txBody>
          <a:bodyPr wrap="square" rtlCol="0">
            <a:spAutoFit/>
          </a:bodyPr>
          <a:lstStyle/>
          <a:p>
            <a:r>
              <a:rPr lang="en-GB" sz="1400" dirty="0"/>
              <a:t>Student</a:t>
            </a:r>
            <a:r>
              <a:rPr lang="en-GB" dirty="0"/>
              <a:t> </a:t>
            </a:r>
            <a:r>
              <a:rPr lang="en-GB" sz="1400" dirty="0"/>
              <a:t>feedback</a:t>
            </a:r>
            <a:endParaRPr lang="en-GB" dirty="0"/>
          </a:p>
        </p:txBody>
      </p:sp>
      <p:sp>
        <p:nvSpPr>
          <p:cNvPr id="29" name="Arrow: Up 28">
            <a:extLst>
              <a:ext uri="{FF2B5EF4-FFF2-40B4-BE49-F238E27FC236}">
                <a16:creationId xmlns:a16="http://schemas.microsoft.com/office/drawing/2014/main" id="{1E9C5DA4-1538-4325-9F91-579A65CC3262}"/>
              </a:ext>
            </a:extLst>
          </p:cNvPr>
          <p:cNvSpPr/>
          <p:nvPr/>
        </p:nvSpPr>
        <p:spPr>
          <a:xfrm>
            <a:off x="2343856" y="4814521"/>
            <a:ext cx="244553"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Arrow: Up 29">
            <a:extLst>
              <a:ext uri="{FF2B5EF4-FFF2-40B4-BE49-F238E27FC236}">
                <a16:creationId xmlns:a16="http://schemas.microsoft.com/office/drawing/2014/main" id="{1BCA5309-E705-41BB-8BC3-2AEE71EEF366}"/>
              </a:ext>
            </a:extLst>
          </p:cNvPr>
          <p:cNvSpPr/>
          <p:nvPr/>
        </p:nvSpPr>
        <p:spPr>
          <a:xfrm>
            <a:off x="3744542" y="2613791"/>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TextBox 31">
            <a:extLst>
              <a:ext uri="{FF2B5EF4-FFF2-40B4-BE49-F238E27FC236}">
                <a16:creationId xmlns:a16="http://schemas.microsoft.com/office/drawing/2014/main" id="{0A46721E-9318-49E6-BD56-EF8716ABE0C5}"/>
              </a:ext>
            </a:extLst>
          </p:cNvPr>
          <p:cNvSpPr txBox="1"/>
          <p:nvPr/>
        </p:nvSpPr>
        <p:spPr>
          <a:xfrm>
            <a:off x="8266445" y="5971702"/>
            <a:ext cx="2844809" cy="523220"/>
          </a:xfrm>
          <a:prstGeom prst="rect">
            <a:avLst/>
          </a:prstGeom>
          <a:noFill/>
        </p:spPr>
        <p:txBody>
          <a:bodyPr wrap="square" rtlCol="0">
            <a:spAutoFit/>
          </a:bodyPr>
          <a:lstStyle/>
          <a:p>
            <a:r>
              <a:rPr lang="en-GB" sz="1400" i="1" dirty="0"/>
              <a:t>Previous School Rep for Civil Engineering</a:t>
            </a:r>
          </a:p>
        </p:txBody>
      </p:sp>
      <p:pic>
        <p:nvPicPr>
          <p:cNvPr id="4" name="Picture 3" descr="A person that is standing in the grass&#10;&#10;Description automatically generated">
            <a:extLst>
              <a:ext uri="{FF2B5EF4-FFF2-40B4-BE49-F238E27FC236}">
                <a16:creationId xmlns:a16="http://schemas.microsoft.com/office/drawing/2014/main" id="{7D27E622-0169-46FA-965A-17AC02C96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6445" y="1869864"/>
            <a:ext cx="3431893" cy="3980119"/>
          </a:xfrm>
          <a:prstGeom prst="rect">
            <a:avLst/>
          </a:prstGeom>
        </p:spPr>
      </p:pic>
    </p:spTree>
    <p:extLst>
      <p:ext uri="{BB962C8B-B14F-4D97-AF65-F5344CB8AC3E}">
        <p14:creationId xmlns:p14="http://schemas.microsoft.com/office/powerpoint/2010/main" val="310742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141698" y="265360"/>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110695" y="481342"/>
            <a:ext cx="11336693" cy="894508"/>
          </a:xfrm>
        </p:spPr>
        <p:txBody>
          <a:bodyPr>
            <a:normAutofit fontScale="90000"/>
          </a:bodyPr>
          <a:lstStyle/>
          <a:p>
            <a:r>
              <a:rPr lang="en-GB" sz="4900" dirty="0">
                <a:effectLst>
                  <a:outerShdw blurRad="38100" dist="38100" dir="2700000" algn="tl">
                    <a:srgbClr val="000000">
                      <a:alpha val="43137"/>
                    </a:srgbClr>
                  </a:outerShdw>
                </a:effectLst>
                <a:latin typeface="+mn-lt"/>
              </a:rPr>
              <a:t>Could you be the voice for students on your course in the 2020/21 academic year? </a:t>
            </a:r>
            <a:br>
              <a:rPr lang="en-GB" altLang="en-US" u="sng" dirty="0">
                <a:latin typeface="Berlin Sans FB" panose="020E0602020502020306" pitchFamily="34" charset="0"/>
              </a:rPr>
            </a:br>
            <a:endParaRPr lang="en-GB" dirty="0"/>
          </a:p>
        </p:txBody>
      </p:sp>
      <p:pic>
        <p:nvPicPr>
          <p:cNvPr id="1026" name="Picture 2">
            <a:extLst>
              <a:ext uri="{FF2B5EF4-FFF2-40B4-BE49-F238E27FC236}">
                <a16:creationId xmlns:a16="http://schemas.microsoft.com/office/drawing/2014/main" id="{0D2224D9-21EF-4C45-81CE-CC9A45B2E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04" y="2505794"/>
            <a:ext cx="4826137" cy="2635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0CBC80-1DA5-4DA8-80C4-B97841C2A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266" y="2505795"/>
            <a:ext cx="4809021" cy="263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8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latin typeface="+mn-lt"/>
              </a:rPr>
              <a:t>What does being a Course Rep Involve?</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4" y="1429573"/>
            <a:ext cx="7585378" cy="6032421"/>
          </a:xfrm>
          <a:prstGeom prst="rect">
            <a:avLst/>
          </a:prstGeom>
        </p:spPr>
        <p:txBody>
          <a:bodyPr wrap="square">
            <a:spAutoFit/>
          </a:bodyPr>
          <a:lstStyle/>
          <a:p>
            <a:pPr marL="609600" indent="-609600">
              <a:buFont typeface="Wingdings" panose="05000000000000000000" pitchFamily="2" charset="2"/>
              <a:buChar char="Ø"/>
              <a:defRPr/>
            </a:pPr>
            <a:r>
              <a:rPr lang="en-US" sz="2000" dirty="0">
                <a:solidFill>
                  <a:srgbClr val="7030A0"/>
                </a:solidFill>
                <a:cs typeface="Arial" pitchFamily="34" charset="0"/>
              </a:rPr>
              <a:t>Course Reps are </a:t>
            </a:r>
            <a:r>
              <a:rPr lang="en-US" sz="2000" b="1" dirty="0">
                <a:solidFill>
                  <a:srgbClr val="7030A0"/>
                </a:solidFill>
                <a:cs typeface="Arial" pitchFamily="34" charset="0"/>
              </a:rPr>
              <a:t>the elected spokesperson for their year of their programme. </a:t>
            </a:r>
          </a:p>
          <a:p>
            <a:pPr>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first few weeks of the academic year.</a:t>
            </a:r>
          </a:p>
          <a:p>
            <a:pPr>
              <a:defRPr/>
            </a:pPr>
            <a:endParaRPr lang="en-US" sz="2000" b="1" dirty="0">
              <a:solidFill>
                <a:srgbClr val="7030A0"/>
              </a:solidFill>
              <a:cs typeface="Arial" pitchFamily="34" charset="0"/>
            </a:endParaRPr>
          </a:p>
          <a:p>
            <a:pPr>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gather feedback from students on their course </a:t>
            </a:r>
            <a:r>
              <a:rPr lang="en-US" sz="2000" dirty="0">
                <a:solidFill>
                  <a:srgbClr val="7030A0"/>
                </a:solidFill>
                <a:cs typeface="Arial" pitchFamily="34" charset="0"/>
              </a:rPr>
              <a:t>and propose solutions/changes that could be made. </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attend meetings with their Programme Leader </a:t>
            </a:r>
            <a:r>
              <a:rPr lang="en-US" sz="2000" dirty="0">
                <a:solidFill>
                  <a:srgbClr val="7030A0"/>
                </a:solidFill>
                <a:cs typeface="Arial" pitchFamily="34" charset="0"/>
              </a:rPr>
              <a:t>to report student opinion.</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Course Reps attend training and relevant events. </a:t>
            </a:r>
          </a:p>
          <a:p>
            <a:pPr>
              <a:defRPr/>
            </a:pPr>
            <a:endParaRPr lang="en-US" sz="2000" dirty="0">
              <a:solidFill>
                <a:srgbClr val="7030A0"/>
              </a:solidFill>
              <a:cs typeface="Arial" pitchFamily="34" charset="0"/>
            </a:endParaRPr>
          </a:p>
          <a:p>
            <a:pPr>
              <a:defRPr/>
            </a:pPr>
            <a:r>
              <a:rPr lang="en-US" sz="2000" dirty="0">
                <a:solidFill>
                  <a:srgbClr val="7030A0"/>
                </a:solidFill>
                <a:cs typeface="Arial" pitchFamily="34" charset="0"/>
              </a:rPr>
              <a:t>Further information and the full role descriptor can be found here: </a:t>
            </a:r>
            <a:r>
              <a:rPr lang="en-GB" sz="2000" dirty="0">
                <a:hlinkClick r:id="rId4"/>
              </a:rPr>
              <a:t>https://www.salfordstudents.com/student-voice/reps/become-a-rep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sp>
        <p:nvSpPr>
          <p:cNvPr id="8" name="TextBox 7">
            <a:extLst>
              <a:ext uri="{FF2B5EF4-FFF2-40B4-BE49-F238E27FC236}">
                <a16:creationId xmlns:a16="http://schemas.microsoft.com/office/drawing/2014/main" id="{0676F2EC-BA14-4C5D-85B7-74CDF86A9C4C}"/>
              </a:ext>
            </a:extLst>
          </p:cNvPr>
          <p:cNvSpPr txBox="1"/>
          <p:nvPr/>
        </p:nvSpPr>
        <p:spPr>
          <a:xfrm>
            <a:off x="8693644" y="5675218"/>
            <a:ext cx="2782272" cy="523220"/>
          </a:xfrm>
          <a:prstGeom prst="rect">
            <a:avLst/>
          </a:prstGeom>
          <a:noFill/>
        </p:spPr>
        <p:txBody>
          <a:bodyPr wrap="square" rtlCol="0">
            <a:spAutoFit/>
          </a:bodyPr>
          <a:lstStyle/>
          <a:p>
            <a:r>
              <a:rPr lang="en-GB" sz="1400" i="1" dirty="0"/>
              <a:t>Previous School Rep in Science, Engineering and Environment</a:t>
            </a:r>
          </a:p>
        </p:txBody>
      </p:sp>
      <p:pic>
        <p:nvPicPr>
          <p:cNvPr id="1026" name="Picture 2" descr="Adedapo Oni Oluwalogbon - Science, Engineering and Environment Officer">
            <a:extLst>
              <a:ext uri="{FF2B5EF4-FFF2-40B4-BE49-F238E27FC236}">
                <a16:creationId xmlns:a16="http://schemas.microsoft.com/office/drawing/2014/main" id="{89BF4A67-B073-4970-A01C-018543077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66" y="2002717"/>
            <a:ext cx="3441580" cy="344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2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does being a School Rep Involve?  </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3" y="1260389"/>
            <a:ext cx="7585378" cy="6647974"/>
          </a:xfrm>
          <a:prstGeom prst="rect">
            <a:avLst/>
          </a:prstGeom>
        </p:spPr>
        <p:txBody>
          <a:bodyPr wrap="square">
            <a:spAutoFit/>
          </a:bodyPr>
          <a:lstStyle/>
          <a:p>
            <a:pPr marL="609600" indent="-609600">
              <a:buFont typeface="Wingdings" panose="05000000000000000000" pitchFamily="2" charset="2"/>
              <a:buChar char="Ø"/>
              <a:defRPr/>
            </a:pPr>
            <a:r>
              <a:rPr lang="en-US" sz="2000" b="1" dirty="0">
                <a:solidFill>
                  <a:srgbClr val="7030A0"/>
                </a:solidFill>
                <a:cs typeface="Arial" pitchFamily="34" charset="0"/>
              </a:rPr>
              <a:t>School Reps represent clusters of Courses</a:t>
            </a:r>
            <a:r>
              <a:rPr lang="en-US" sz="2000" dirty="0">
                <a:solidFill>
                  <a:srgbClr val="7030A0"/>
                </a:solidFill>
                <a:cs typeface="Arial" pitchFamily="34" charset="0"/>
              </a:rPr>
              <a:t>. They also provide support to the Course Reps in their subject area.</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spring </a:t>
            </a:r>
            <a:r>
              <a:rPr lang="en-US" sz="2000" dirty="0">
                <a:solidFill>
                  <a:srgbClr val="7030A0"/>
                </a:solidFill>
                <a:cs typeface="Arial" pitchFamily="34" charset="0"/>
              </a:rPr>
              <a:t>and any unfilled positions are then recruited in September.</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These higher level Reps work with the Head of School to </a:t>
            </a:r>
            <a:r>
              <a:rPr lang="en-US" sz="2000" b="1" dirty="0">
                <a:solidFill>
                  <a:srgbClr val="7030A0"/>
                </a:solidFill>
                <a:cs typeface="Arial" pitchFamily="34" charset="0"/>
              </a:rPr>
              <a:t>flag and resolve issues that affect multiple courses</a:t>
            </a:r>
            <a:r>
              <a:rPr lang="en-US" sz="2000" dirty="0">
                <a:solidFill>
                  <a:srgbClr val="7030A0"/>
                </a:solidFill>
                <a:cs typeface="Arial" pitchFamily="34" charset="0"/>
              </a:rPr>
              <a:t>. They also help foster a sense of community in their school and can run wider campaigns with their Officer. </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have access to a </a:t>
            </a:r>
            <a:r>
              <a:rPr lang="en-US" sz="2000" b="1" dirty="0">
                <a:solidFill>
                  <a:srgbClr val="7030A0"/>
                </a:solidFill>
                <a:cs typeface="Arial" pitchFamily="34" charset="0"/>
              </a:rPr>
              <a:t>library champion budget </a:t>
            </a:r>
            <a:r>
              <a:rPr lang="en-US" sz="2000" dirty="0">
                <a:solidFill>
                  <a:srgbClr val="7030A0"/>
                </a:solidFill>
                <a:cs typeface="Arial" pitchFamily="34" charset="0"/>
              </a:rPr>
              <a:t>to request books for their School.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take part in </a:t>
            </a:r>
            <a:r>
              <a:rPr lang="en-US" sz="2000" b="1" dirty="0">
                <a:solidFill>
                  <a:srgbClr val="7030A0"/>
                </a:solidFill>
                <a:cs typeface="Arial" pitchFamily="34" charset="0"/>
              </a:rPr>
              <a:t>Programme reviews</a:t>
            </a:r>
            <a:r>
              <a:rPr lang="en-US" sz="2000" dirty="0">
                <a:solidFill>
                  <a:srgbClr val="7030A0"/>
                </a:solidFill>
                <a:cs typeface="Arial" pitchFamily="34" charset="0"/>
              </a:rPr>
              <a:t>.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Further information and a full role descriptor can be found here: </a:t>
            </a:r>
            <a:r>
              <a:rPr lang="en-GB" sz="2000" dirty="0">
                <a:hlinkClick r:id="rId4"/>
              </a:rPr>
              <a:t>https://www.salfordstudents.com/schoolrep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Arial" panose="020B0604020202020204" pitchFamily="34" charset="0"/>
              <a:buChar cha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pic>
        <p:nvPicPr>
          <p:cNvPr id="10" name="Picture 9" descr="A person sitting on a table&#10;&#10;Description automatically generated">
            <a:extLst>
              <a:ext uri="{FF2B5EF4-FFF2-40B4-BE49-F238E27FC236}">
                <a16:creationId xmlns:a16="http://schemas.microsoft.com/office/drawing/2014/main" id="{3BC0A959-452E-41F2-BB6E-C15A5A77C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210" y="1403587"/>
            <a:ext cx="2976611" cy="4469281"/>
          </a:xfrm>
          <a:prstGeom prst="rect">
            <a:avLst/>
          </a:prstGeom>
        </p:spPr>
      </p:pic>
      <p:sp>
        <p:nvSpPr>
          <p:cNvPr id="12" name="TextBox 11">
            <a:extLst>
              <a:ext uri="{FF2B5EF4-FFF2-40B4-BE49-F238E27FC236}">
                <a16:creationId xmlns:a16="http://schemas.microsoft.com/office/drawing/2014/main" id="{A0DEF6EA-A9C8-497B-94DF-38EA099FCBD5}"/>
              </a:ext>
            </a:extLst>
          </p:cNvPr>
          <p:cNvSpPr txBox="1"/>
          <p:nvPr/>
        </p:nvSpPr>
        <p:spPr>
          <a:xfrm>
            <a:off x="8665116" y="6184342"/>
            <a:ext cx="2782272" cy="523220"/>
          </a:xfrm>
          <a:prstGeom prst="rect">
            <a:avLst/>
          </a:prstGeom>
          <a:noFill/>
        </p:spPr>
        <p:txBody>
          <a:bodyPr wrap="square" rtlCol="0">
            <a:spAutoFit/>
          </a:bodyPr>
          <a:lstStyle/>
          <a:p>
            <a:r>
              <a:rPr lang="en-GB" sz="1400" i="1" dirty="0"/>
              <a:t>Previous School Rep for Science, Engineering and Environment</a:t>
            </a:r>
          </a:p>
        </p:txBody>
      </p:sp>
    </p:spTree>
    <p:extLst>
      <p:ext uri="{BB962C8B-B14F-4D97-AF65-F5344CB8AC3E}">
        <p14:creationId xmlns:p14="http://schemas.microsoft.com/office/powerpoint/2010/main" val="19274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9DE93F4A-EF75-44FB-BD04-F1A12F43F5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12192001" cy="4666928"/>
          </a:xfrm>
          <a:prstGeom prst="rect">
            <a:avLst/>
          </a:prstGeom>
        </p:spPr>
      </p:pic>
      <p:sp>
        <p:nvSpPr>
          <p:cNvPr id="6" name="Title 2">
            <a:extLst>
              <a:ext uri="{FF2B5EF4-FFF2-40B4-BE49-F238E27FC236}">
                <a16:creationId xmlns:a16="http://schemas.microsoft.com/office/drawing/2014/main" id="{3608D63E-0C1B-4204-88B3-F760245E7027}"/>
              </a:ext>
            </a:extLst>
          </p:cNvPr>
          <p:cNvSpPr txBox="1">
            <a:spLocks/>
          </p:cNvSpPr>
          <p:nvPr/>
        </p:nvSpPr>
        <p:spPr>
          <a:xfrm>
            <a:off x="504599" y="4543735"/>
            <a:ext cx="4588412" cy="1509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altLang="en-US" sz="2500" dirty="0">
                <a:solidFill>
                  <a:srgbClr val="000000"/>
                </a:solidFill>
                <a:effectLst>
                  <a:outerShdw blurRad="38100" dist="38100" dir="2700000" algn="tl">
                    <a:srgbClr val="000000">
                      <a:alpha val="43137"/>
                    </a:srgbClr>
                  </a:outerShdw>
                </a:effectLst>
              </a:rPr>
            </a:br>
            <a:r>
              <a:rPr lang="en-US" altLang="en-US" sz="2500" dirty="0">
                <a:solidFill>
                  <a:srgbClr val="7030A0"/>
                </a:solidFill>
                <a:effectLst>
                  <a:outerShdw blurRad="38100" dist="38100" dir="2700000" algn="tl">
                    <a:srgbClr val="000000">
                      <a:alpha val="43137"/>
                    </a:srgbClr>
                  </a:outerShdw>
                </a:effectLst>
                <a:latin typeface="+mn-lt"/>
              </a:rPr>
              <a:t>What School Rep positions are available?</a:t>
            </a:r>
            <a:br>
              <a:rPr lang="en-US" altLang="en-US" sz="2500" dirty="0">
                <a:solidFill>
                  <a:srgbClr val="000000"/>
                </a:solidFill>
                <a:effectLst>
                  <a:outerShdw blurRad="38100" dist="38100" dir="2700000" algn="tl">
                    <a:srgbClr val="000000">
                      <a:alpha val="43137"/>
                    </a:srgbClr>
                  </a:outerShdw>
                </a:effectLst>
              </a:rPr>
            </a:br>
            <a:endParaRPr lang="en-US" sz="2500" dirty="0">
              <a:solidFill>
                <a:srgbClr val="000000"/>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C0AE584-CB98-4E88-A953-7DFC8ACBFCA8}"/>
              </a:ext>
            </a:extLst>
          </p:cNvPr>
          <p:cNvSpPr/>
          <p:nvPr/>
        </p:nvSpPr>
        <p:spPr>
          <a:xfrm>
            <a:off x="5245314" y="4551037"/>
            <a:ext cx="6703879" cy="1509935"/>
          </a:xfrm>
          <a:prstGeom prst="rect">
            <a:avLst/>
          </a:prstGeom>
        </p:spPr>
        <p:txBody>
          <a:bodyPr vert="horz" lIns="91440" tIns="45720" rIns="91440" bIns="45720" rtlCol="0" anchor="ctr">
            <a:normAutofit/>
          </a:bodyPr>
          <a:lstStyle/>
          <a:p>
            <a:pPr marL="514350" indent="-228600">
              <a:lnSpc>
                <a:spcPct val="90000"/>
              </a:lnSpc>
              <a:spcAft>
                <a:spcPts val="600"/>
              </a:spcAft>
              <a:buFont typeface="Arial" panose="020B0604020202020204" pitchFamily="34" charset="0"/>
              <a:buChar char="•"/>
            </a:pPr>
            <a:endParaRPr lang="en-US" sz="1000" dirty="0">
              <a:solidFill>
                <a:srgbClr val="000000"/>
              </a:solidFill>
            </a:endParaRPr>
          </a:p>
        </p:txBody>
      </p:sp>
      <p:sp>
        <p:nvSpPr>
          <p:cNvPr id="5" name="TextBox 4">
            <a:extLst>
              <a:ext uri="{FF2B5EF4-FFF2-40B4-BE49-F238E27FC236}">
                <a16:creationId xmlns:a16="http://schemas.microsoft.com/office/drawing/2014/main" id="{26E12E7B-7988-479B-BEBD-610420772575}"/>
              </a:ext>
            </a:extLst>
          </p:cNvPr>
          <p:cNvSpPr txBox="1"/>
          <p:nvPr/>
        </p:nvSpPr>
        <p:spPr>
          <a:xfrm>
            <a:off x="643467" y="2638043"/>
            <a:ext cx="3789047" cy="3415623"/>
          </a:xfrm>
          <a:prstGeom prst="rect">
            <a:avLst/>
          </a:prstGeom>
        </p:spPr>
        <p:txBody>
          <a:bodyPr vert="horz" lIns="91440" tIns="45720" rIns="91440" bIns="45720" rtlCol="0">
            <a:normAutofit/>
          </a:bodyPr>
          <a:lstStyle/>
          <a:p>
            <a:pPr>
              <a:lnSpc>
                <a:spcPct val="90000"/>
              </a:lnSpc>
              <a:spcAft>
                <a:spcPts val="600"/>
              </a:spcAft>
            </a:pPr>
            <a:endParaRPr lang="en-US" altLang="en-US" sz="1300" dirty="0"/>
          </a:p>
          <a:p>
            <a:pPr indent="-228600">
              <a:lnSpc>
                <a:spcPct val="90000"/>
              </a:lnSpc>
              <a:spcAft>
                <a:spcPts val="600"/>
              </a:spcAft>
              <a:buFont typeface="Arial" panose="020B0604020202020204" pitchFamily="34" charset="0"/>
              <a:buChar char="•"/>
            </a:pPr>
            <a:endParaRPr lang="en-US" sz="1300" dirty="0"/>
          </a:p>
        </p:txBody>
      </p:sp>
      <p:sp>
        <p:nvSpPr>
          <p:cNvPr id="10" name="TextBox 9">
            <a:extLst>
              <a:ext uri="{FF2B5EF4-FFF2-40B4-BE49-F238E27FC236}">
                <a16:creationId xmlns:a16="http://schemas.microsoft.com/office/drawing/2014/main" id="{B5F5D973-5656-4604-AB15-2E7653E7F653}"/>
              </a:ext>
            </a:extLst>
          </p:cNvPr>
          <p:cNvSpPr txBox="1"/>
          <p:nvPr/>
        </p:nvSpPr>
        <p:spPr>
          <a:xfrm>
            <a:off x="8355106" y="5195510"/>
            <a:ext cx="4406887" cy="1000274"/>
          </a:xfrm>
          <a:prstGeom prst="rect">
            <a:avLst/>
          </a:prstGeom>
          <a:noFill/>
        </p:spPr>
        <p:txBody>
          <a:bodyPr wrap="square" rtlCol="0">
            <a:spAutoFit/>
          </a:bodyPr>
          <a:lstStyle/>
          <a:p>
            <a:pPr marL="628650" indent="-342900">
              <a:lnSpc>
                <a:spcPct val="90000"/>
              </a:lnSpc>
              <a:spcAft>
                <a:spcPts val="600"/>
              </a:spcAft>
              <a:buFont typeface="Wingdings" panose="05000000000000000000" pitchFamily="2" charset="2"/>
              <a:buChar char="Ø"/>
            </a:pPr>
            <a:r>
              <a:rPr lang="en-US" sz="2000" dirty="0">
                <a:solidFill>
                  <a:srgbClr val="7030A0"/>
                </a:solidFill>
              </a:rPr>
              <a:t>Networking &amp; Electronic Engineering</a:t>
            </a:r>
          </a:p>
          <a:p>
            <a:pPr marL="628650" indent="-342900">
              <a:lnSpc>
                <a:spcPct val="90000"/>
              </a:lnSpc>
              <a:spcAft>
                <a:spcPts val="600"/>
              </a:spcAft>
              <a:buFont typeface="Wingdings" panose="05000000000000000000" pitchFamily="2" charset="2"/>
              <a:buChar char="Ø"/>
            </a:pPr>
            <a:r>
              <a:rPr lang="en-US" sz="2000" dirty="0">
                <a:solidFill>
                  <a:srgbClr val="7030A0"/>
                </a:solidFill>
              </a:rPr>
              <a:t>Mathematics</a:t>
            </a:r>
          </a:p>
        </p:txBody>
      </p:sp>
      <p:sp>
        <p:nvSpPr>
          <p:cNvPr id="36" name="TextBox 35">
            <a:extLst>
              <a:ext uri="{FF2B5EF4-FFF2-40B4-BE49-F238E27FC236}">
                <a16:creationId xmlns:a16="http://schemas.microsoft.com/office/drawing/2014/main" id="{DE88BB31-272B-4ACE-B3C9-77B094983078}"/>
              </a:ext>
            </a:extLst>
          </p:cNvPr>
          <p:cNvSpPr txBox="1"/>
          <p:nvPr/>
        </p:nvSpPr>
        <p:spPr>
          <a:xfrm>
            <a:off x="4760360" y="5253377"/>
            <a:ext cx="3594746" cy="1077218"/>
          </a:xfrm>
          <a:prstGeom prst="rect">
            <a:avLst/>
          </a:prstGeom>
          <a:noFill/>
        </p:spPr>
        <p:txBody>
          <a:bodyPr wrap="square" rtlCol="0">
            <a:spAutoFit/>
          </a:bodyPr>
          <a:lstStyle/>
          <a:p>
            <a:pPr marL="628650" indent="-342900">
              <a:lnSpc>
                <a:spcPct val="90000"/>
              </a:lnSpc>
              <a:spcAft>
                <a:spcPts val="600"/>
              </a:spcAft>
              <a:buFont typeface="Wingdings" panose="05000000000000000000" pitchFamily="2" charset="2"/>
              <a:buChar char="Ø"/>
            </a:pPr>
            <a:r>
              <a:rPr lang="en-US" sz="2000" dirty="0">
                <a:solidFill>
                  <a:srgbClr val="7030A0"/>
                </a:solidFill>
              </a:rPr>
              <a:t>Architecture &amp; Design</a:t>
            </a:r>
          </a:p>
          <a:p>
            <a:pPr marL="628650" indent="-342900">
              <a:lnSpc>
                <a:spcPct val="90000"/>
              </a:lnSpc>
              <a:spcAft>
                <a:spcPts val="600"/>
              </a:spcAft>
              <a:buFont typeface="Wingdings" panose="05000000000000000000" pitchFamily="2" charset="2"/>
              <a:buChar char="Ø"/>
            </a:pPr>
            <a:r>
              <a:rPr lang="en-US" sz="2000" dirty="0">
                <a:solidFill>
                  <a:srgbClr val="7030A0"/>
                </a:solidFill>
              </a:rPr>
              <a:t>Computer Science</a:t>
            </a:r>
          </a:p>
          <a:p>
            <a:endParaRPr lang="en-GB" dirty="0"/>
          </a:p>
        </p:txBody>
      </p:sp>
    </p:spTree>
    <p:extLst>
      <p:ext uri="{BB962C8B-B14F-4D97-AF65-F5344CB8AC3E}">
        <p14:creationId xmlns:p14="http://schemas.microsoft.com/office/powerpoint/2010/main" val="58985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81342"/>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Why should I do it?</a:t>
            </a:r>
            <a:br>
              <a:rPr lang="en-GB" altLang="en-US" u="sng" dirty="0">
                <a:latin typeface="Berlin Sans FB" panose="020E0602020502020306" pitchFamily="34" charset="0"/>
              </a:rPr>
            </a:br>
            <a:endParaRPr lang="en-GB" dirty="0"/>
          </a:p>
        </p:txBody>
      </p:sp>
      <p:sp>
        <p:nvSpPr>
          <p:cNvPr id="2" name="Rectangle 1">
            <a:extLst>
              <a:ext uri="{FF2B5EF4-FFF2-40B4-BE49-F238E27FC236}">
                <a16:creationId xmlns:a16="http://schemas.microsoft.com/office/drawing/2014/main" id="{01ABC0CA-2166-459D-B341-D9FC0886ABB1}"/>
              </a:ext>
            </a:extLst>
          </p:cNvPr>
          <p:cNvSpPr/>
          <p:nvPr/>
        </p:nvSpPr>
        <p:spPr>
          <a:xfrm>
            <a:off x="427653" y="1021014"/>
            <a:ext cx="6489337" cy="6124754"/>
          </a:xfrm>
          <a:prstGeom prst="rect">
            <a:avLst/>
          </a:prstGeom>
        </p:spPr>
        <p:txBody>
          <a:bodyPr wrap="square">
            <a:spAutoFit/>
          </a:bodyPr>
          <a:lstStyle/>
          <a:p>
            <a:pPr algn="ctr">
              <a:defRPr/>
            </a:pPr>
            <a:endParaRPr lang="en-GB" altLang="en-US" sz="2800" u="sng" dirty="0">
              <a:solidFill>
                <a:srgbClr val="7030A0"/>
              </a:solidFill>
              <a:latin typeface="Berlin Sans FB" panose="020E0602020502020306" pitchFamily="34" charset="0"/>
            </a:endParaRPr>
          </a:p>
          <a:p>
            <a:pPr marL="457200" indent="-457200">
              <a:buFont typeface="Wingdings" panose="05000000000000000000" pitchFamily="2" charset="2"/>
              <a:buChar char="Ø"/>
              <a:defRPr/>
            </a:pPr>
            <a:r>
              <a:rPr lang="en-GB" altLang="en-US" sz="2400" dirty="0">
                <a:solidFill>
                  <a:srgbClr val="7030A0"/>
                </a:solidFill>
              </a:rPr>
              <a:t>Get </a:t>
            </a:r>
            <a:r>
              <a:rPr lang="en-GB" altLang="en-US" sz="2400" b="1" dirty="0">
                <a:solidFill>
                  <a:srgbClr val="7030A0"/>
                </a:solidFill>
              </a:rPr>
              <a:t>access to a programme of training opportunities</a:t>
            </a:r>
            <a:r>
              <a:rPr lang="en-GB" altLang="en-US" sz="2400" dirty="0">
                <a:solidFill>
                  <a:srgbClr val="7030A0"/>
                </a:solidFill>
              </a:rPr>
              <a:t> throughout the year. Build skills in public speaking, negotiating and influencing, emotional intelligence, and communication (great for your CV).</a:t>
            </a:r>
          </a:p>
          <a:p>
            <a:pPr>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Build relationships with academic staff and help </a:t>
            </a:r>
            <a:r>
              <a:rPr lang="en-GB" altLang="en-US" sz="2400" b="1" dirty="0">
                <a:solidFill>
                  <a:srgbClr val="7030A0"/>
                </a:solidFill>
              </a:rPr>
              <a:t>foster a community in your School.</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Meet new people and </a:t>
            </a:r>
            <a:r>
              <a:rPr lang="en-GB" altLang="en-US" sz="2400" b="1" dirty="0">
                <a:solidFill>
                  <a:srgbClr val="7030A0"/>
                </a:solidFill>
              </a:rPr>
              <a:t>socialise </a:t>
            </a:r>
            <a:r>
              <a:rPr lang="en-GB" altLang="en-US" sz="2400" dirty="0">
                <a:solidFill>
                  <a:srgbClr val="7030A0"/>
                </a:solidFill>
              </a:rPr>
              <a:t>with other Reps.</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Make large changes within your School and </a:t>
            </a:r>
            <a:r>
              <a:rPr lang="en-GB" altLang="en-US" sz="2400" b="1" dirty="0">
                <a:solidFill>
                  <a:srgbClr val="7030A0"/>
                </a:solidFill>
              </a:rPr>
              <a:t>improve the education of countless students</a:t>
            </a:r>
            <a:r>
              <a:rPr lang="en-GB" altLang="en-US" sz="2400" dirty="0">
                <a:solidFill>
                  <a:srgbClr val="7030A0"/>
                </a:solidFill>
              </a:rPr>
              <a:t>.  </a:t>
            </a:r>
          </a:p>
          <a:p>
            <a:pPr>
              <a:defRPr/>
            </a:pPr>
            <a:endParaRPr lang="en-GB" altLang="en-US" sz="2800" dirty="0">
              <a:solidFill>
                <a:srgbClr val="7030A0"/>
              </a:solidFill>
              <a:latin typeface="Berlin Sans FB" panose="020E0602020502020306" pitchFamily="34" charset="0"/>
            </a:endParaRPr>
          </a:p>
        </p:txBody>
      </p:sp>
      <p:pic>
        <p:nvPicPr>
          <p:cNvPr id="1026" name="Picture 2">
            <a:extLst>
              <a:ext uri="{FF2B5EF4-FFF2-40B4-BE49-F238E27FC236}">
                <a16:creationId xmlns:a16="http://schemas.microsoft.com/office/drawing/2014/main" id="{B02C5954-EC42-434C-9E6D-37E94CDF2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628" y="1375850"/>
            <a:ext cx="5062545" cy="506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3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6000" dirty="0">
                <a:effectLst>
                  <a:outerShdw blurRad="38100" dist="38100" dir="2700000" algn="tl">
                    <a:srgbClr val="000000">
                      <a:alpha val="43137"/>
                    </a:srgbClr>
                  </a:outerShdw>
                </a:effectLst>
                <a:latin typeface="+mn-lt"/>
              </a:rPr>
              <a:t>Interested?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2" name="Rectangle 1">
            <a:extLst>
              <a:ext uri="{FF2B5EF4-FFF2-40B4-BE49-F238E27FC236}">
                <a16:creationId xmlns:a16="http://schemas.microsoft.com/office/drawing/2014/main" id="{70678DD8-24A5-44E3-9801-60EC8E315930}"/>
              </a:ext>
            </a:extLst>
          </p:cNvPr>
          <p:cNvSpPr/>
          <p:nvPr/>
        </p:nvSpPr>
        <p:spPr>
          <a:xfrm>
            <a:off x="1313776" y="1593472"/>
            <a:ext cx="9973877" cy="4462760"/>
          </a:xfrm>
          <a:prstGeom prst="rect">
            <a:avLst/>
          </a:prstGeom>
        </p:spPr>
        <p:txBody>
          <a:bodyPr wrap="square">
            <a:spAutoFit/>
          </a:bodyPr>
          <a:lstStyle/>
          <a:p>
            <a:r>
              <a:rPr lang="en-GB" altLang="en-US" sz="3200" b="1" dirty="0">
                <a:solidFill>
                  <a:srgbClr val="7030A0"/>
                </a:solidFill>
              </a:rPr>
              <a:t>Apply to be a Course Rep:</a:t>
            </a:r>
          </a:p>
          <a:p>
            <a:r>
              <a:rPr lang="en-GB" altLang="en-US" sz="2800" dirty="0">
                <a:solidFill>
                  <a:srgbClr val="7030A0"/>
                </a:solidFill>
              </a:rPr>
              <a:t>If you’re interested in representing the students on your specific course, this is for you! </a:t>
            </a:r>
          </a:p>
          <a:p>
            <a:endParaRPr lang="en-GB" altLang="en-US" sz="2800" dirty="0">
              <a:solidFill>
                <a:srgbClr val="7030A0"/>
              </a:solidFill>
            </a:endParaRPr>
          </a:p>
          <a:p>
            <a:pPr marL="514350" indent="-514350">
              <a:buAutoNum type="arabicPeriod"/>
            </a:pPr>
            <a:r>
              <a:rPr lang="en-GB" altLang="en-US" sz="2800" dirty="0">
                <a:solidFill>
                  <a:srgbClr val="7030A0"/>
                </a:solidFill>
              </a:rPr>
              <a:t>You Programme Leader will ask you to put yourself forward in the first few weeks of the academic year. </a:t>
            </a:r>
          </a:p>
          <a:p>
            <a:pPr marL="514350" indent="-514350">
              <a:buAutoNum type="arabicPeriod"/>
            </a:pPr>
            <a:r>
              <a:rPr lang="en-GB" altLang="en-US" sz="2800" dirty="0">
                <a:solidFill>
                  <a:srgbClr val="7030A0"/>
                </a:solidFill>
              </a:rPr>
              <a:t>They will decide the process for selection – your cohort may vote to appoint you. </a:t>
            </a:r>
          </a:p>
          <a:p>
            <a:pPr marL="514350" indent="-514350">
              <a:buAutoNum type="arabicPeriod"/>
            </a:pPr>
            <a:r>
              <a:rPr lang="en-GB" altLang="en-US" sz="2800" dirty="0">
                <a:solidFill>
                  <a:srgbClr val="7030A0"/>
                </a:solidFill>
              </a:rPr>
              <a:t>Your Programme Leader will then register you with the Students’ Union and you will be invited to compulsory training. </a:t>
            </a:r>
          </a:p>
        </p:txBody>
      </p:sp>
    </p:spTree>
    <p:extLst>
      <p:ext uri="{BB962C8B-B14F-4D97-AF65-F5344CB8AC3E}">
        <p14:creationId xmlns:p14="http://schemas.microsoft.com/office/powerpoint/2010/main" val="183221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6000" dirty="0">
                <a:effectLst>
                  <a:outerShdw blurRad="38100" dist="38100" dir="2700000" algn="tl">
                    <a:srgbClr val="000000">
                      <a:alpha val="43137"/>
                    </a:srgbClr>
                  </a:outerShdw>
                </a:effectLst>
                <a:latin typeface="+mn-lt"/>
              </a:rPr>
              <a:t>Interested?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6" name="TextBox 5">
            <a:extLst>
              <a:ext uri="{FF2B5EF4-FFF2-40B4-BE49-F238E27FC236}">
                <a16:creationId xmlns:a16="http://schemas.microsoft.com/office/drawing/2014/main" id="{FB0CEB24-430D-4979-BF24-EBD70DFF62EF}"/>
              </a:ext>
            </a:extLst>
          </p:cNvPr>
          <p:cNvSpPr txBox="1"/>
          <p:nvPr/>
        </p:nvSpPr>
        <p:spPr>
          <a:xfrm>
            <a:off x="626412" y="1466256"/>
            <a:ext cx="11565588" cy="7048083"/>
          </a:xfrm>
          <a:prstGeom prst="rect">
            <a:avLst/>
          </a:prstGeom>
          <a:noFill/>
        </p:spPr>
        <p:txBody>
          <a:bodyPr wrap="square" rtlCol="0">
            <a:spAutoFit/>
          </a:bodyPr>
          <a:lstStyle/>
          <a:p>
            <a:r>
              <a:rPr lang="en-GB" sz="3200" b="1" dirty="0">
                <a:solidFill>
                  <a:srgbClr val="7030A0"/>
                </a:solidFill>
              </a:rPr>
              <a:t>Apply to be a School Rep:</a:t>
            </a:r>
          </a:p>
          <a:p>
            <a:r>
              <a:rPr lang="en-GB" sz="2800" dirty="0">
                <a:solidFill>
                  <a:srgbClr val="7030A0"/>
                </a:solidFill>
              </a:rPr>
              <a:t>If you’re interested in taking on a slightly more senior role and representing several programmes in your subject area, this is for you! </a:t>
            </a:r>
          </a:p>
          <a:p>
            <a:endParaRPr lang="en-GB" sz="2800" dirty="0">
              <a:solidFill>
                <a:srgbClr val="7030A0"/>
              </a:solidFill>
            </a:endParaRPr>
          </a:p>
          <a:p>
            <a:pPr marL="514350" indent="-514350">
              <a:buFont typeface="+mj-lt"/>
              <a:buAutoNum type="arabicPeriod"/>
            </a:pPr>
            <a:r>
              <a:rPr lang="en-GB" sz="2800" dirty="0">
                <a:solidFill>
                  <a:srgbClr val="7030A0"/>
                </a:solidFill>
              </a:rPr>
              <a:t>The first round of recruitment took place last Easter but your relevant position might still be vacant. </a:t>
            </a:r>
          </a:p>
          <a:p>
            <a:pPr marL="514350" indent="-514350">
              <a:buFont typeface="+mj-lt"/>
              <a:buAutoNum type="arabicPeriod"/>
            </a:pPr>
            <a:r>
              <a:rPr lang="en-GB" sz="2800" dirty="0">
                <a:solidFill>
                  <a:srgbClr val="7030A0"/>
                </a:solidFill>
              </a:rPr>
              <a:t>Fill out an application on the SU website here: </a:t>
            </a:r>
            <a:r>
              <a:rPr lang="en-GB" altLang="en-US" sz="2800" b="1" dirty="0">
                <a:solidFill>
                  <a:srgbClr val="7030A0"/>
                </a:solidFill>
              </a:rPr>
              <a:t>salfordstudents.com/</a:t>
            </a:r>
            <a:r>
              <a:rPr lang="en-GB" altLang="en-US" sz="2800" b="1" dirty="0" err="1">
                <a:solidFill>
                  <a:srgbClr val="7030A0"/>
                </a:solidFill>
              </a:rPr>
              <a:t>schoolrep</a:t>
            </a:r>
            <a:r>
              <a:rPr lang="en-GB" altLang="en-US" sz="2800" b="1" dirty="0">
                <a:solidFill>
                  <a:srgbClr val="7030A0"/>
                </a:solidFill>
              </a:rPr>
              <a:t> </a:t>
            </a:r>
          </a:p>
          <a:p>
            <a:pPr marL="514350" indent="-514350">
              <a:buFont typeface="+mj-lt"/>
              <a:buAutoNum type="arabicPeriod"/>
            </a:pPr>
            <a:r>
              <a:rPr lang="en-GB" altLang="en-US" sz="2800" dirty="0">
                <a:solidFill>
                  <a:srgbClr val="7030A0"/>
                </a:solidFill>
              </a:rPr>
              <a:t>You will be invited to a short interview and asked to attend compulsory training. </a:t>
            </a:r>
            <a:endParaRPr lang="en-GB" altLang="en-US" sz="2800" b="1" dirty="0">
              <a:solidFill>
                <a:srgbClr val="7030A0"/>
              </a:solidFill>
            </a:endParaRPr>
          </a:p>
          <a:p>
            <a:pPr marL="514350" indent="-514350">
              <a:buFont typeface="+mj-lt"/>
              <a:buAutoNum type="arabicPeriod"/>
            </a:pPr>
            <a:r>
              <a:rPr lang="en-GB" altLang="en-US" sz="2800" dirty="0">
                <a:solidFill>
                  <a:srgbClr val="7030A0"/>
                </a:solidFill>
              </a:rPr>
              <a:t>For any more information on the role of a School Rep, please contact </a:t>
            </a:r>
            <a:r>
              <a:rPr lang="en-GB" altLang="en-US" sz="2800" dirty="0">
                <a:solidFill>
                  <a:srgbClr val="7030A0"/>
                </a:solidFill>
                <a:hlinkClick r:id="rId4">
                  <a:extLst>
                    <a:ext uri="{A12FA001-AC4F-418D-AE19-62706E023703}">
                      <ahyp:hlinkClr xmlns:ahyp="http://schemas.microsoft.com/office/drawing/2018/hyperlinkcolor" val="tx"/>
                    </a:ext>
                  </a:extLst>
                </a:hlinkClick>
              </a:rPr>
              <a:t>student-representation@salford.ac.uk</a:t>
            </a:r>
            <a:r>
              <a:rPr lang="en-GB" altLang="en-US" sz="2800" dirty="0">
                <a:solidFill>
                  <a:srgbClr val="7030A0"/>
                </a:solidFill>
              </a:rPr>
              <a:t> </a:t>
            </a:r>
          </a:p>
          <a:p>
            <a:pPr marL="285750" indent="-285750">
              <a:buFont typeface="Arial" panose="020B0604020202020204" pitchFamily="34" charset="0"/>
              <a:buChar char="•"/>
            </a:pPr>
            <a:endParaRPr lang="en-GB" altLang="en-US" sz="3200" dirty="0">
              <a:solidFill>
                <a:srgbClr val="7030A0"/>
              </a:solidFill>
            </a:endParaRPr>
          </a:p>
          <a:p>
            <a:pPr marL="285750" indent="-285750">
              <a:buFont typeface="Arial" panose="020B0604020202020204" pitchFamily="34" charset="0"/>
              <a:buChar char="•"/>
            </a:pPr>
            <a:endParaRPr lang="en-GB" sz="2800" dirty="0">
              <a:solidFill>
                <a:srgbClr val="7030A0"/>
              </a:solidFill>
            </a:endParaRPr>
          </a:p>
          <a:p>
            <a:pPr marL="285750" indent="-285750">
              <a:buFont typeface="Arial" panose="020B0604020202020204" pitchFamily="34" charset="0"/>
              <a:buChar char="•"/>
            </a:pPr>
            <a:endParaRPr lang="en-GB" sz="2800" dirty="0">
              <a:solidFill>
                <a:srgbClr val="7030A0"/>
              </a:solidFill>
            </a:endParaRPr>
          </a:p>
          <a:p>
            <a:pPr marL="285750" indent="-285750">
              <a:buFont typeface="Arial" panose="020B0604020202020204" pitchFamily="34" charset="0"/>
              <a:buChar char="•"/>
            </a:pPr>
            <a:endParaRPr lang="en-GB" sz="2800" dirty="0">
              <a:solidFill>
                <a:srgbClr val="7030A0"/>
              </a:solidFill>
            </a:endParaRPr>
          </a:p>
        </p:txBody>
      </p:sp>
    </p:spTree>
    <p:extLst>
      <p:ext uri="{BB962C8B-B14F-4D97-AF65-F5344CB8AC3E}">
        <p14:creationId xmlns:p14="http://schemas.microsoft.com/office/powerpoint/2010/main" val="2626950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Widescreen</PresentationFormat>
  <Paragraphs>108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Museo Sans 500</vt:lpstr>
      <vt:lpstr>Wingdings</vt:lpstr>
      <vt:lpstr>Calibri</vt:lpstr>
      <vt:lpstr>Museo Sans 700</vt:lpstr>
      <vt:lpstr>Calibri Light</vt:lpstr>
      <vt:lpstr>Proxima Nova Rg</vt:lpstr>
      <vt:lpstr>Berlin Sans FB</vt:lpstr>
      <vt:lpstr>Office Theme</vt:lpstr>
      <vt:lpstr>  Student Representation at the University of Salford </vt:lpstr>
      <vt:lpstr>What is Student Representation? </vt:lpstr>
      <vt:lpstr>Could you be the voice for students on your course in the 2020/21 academic year?  </vt:lpstr>
      <vt:lpstr>What does being a Course Rep Involve? </vt:lpstr>
      <vt:lpstr>What does being a School Rep Involve?   </vt:lpstr>
      <vt:lpstr>PowerPoint Presentation</vt:lpstr>
      <vt:lpstr>Why should I do it? </vt:lpstr>
      <vt:lpstr>Interested?  </vt:lpstr>
      <vt:lpstr>Interested?  </vt:lpstr>
      <vt:lpstr>Important Dates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2021-07-28T08:56:17Z</dcterms:created>
  <dcterms:modified xsi:type="dcterms:W3CDTF">2021-07-28T08:56:21Z</dcterms:modified>
</cp:coreProperties>
</file>