
<file path=[Content_Types].xml><?xml version="1.0" encoding="utf-8"?>
<Types xmlns="http://schemas.openxmlformats.org/package/2006/content-types">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0"/>
  </p:notesMasterIdLst>
  <p:handoutMasterIdLst>
    <p:handoutMasterId r:id="rId11"/>
  </p:handoutMasterIdLst>
  <p:sldIdLst>
    <p:sldId id="258" r:id="rId2"/>
    <p:sldId id="312" r:id="rId3"/>
    <p:sldId id="329" r:id="rId4"/>
    <p:sldId id="331" r:id="rId5"/>
    <p:sldId id="324" r:id="rId6"/>
    <p:sldId id="316" r:id="rId7"/>
    <p:sldId id="330" r:id="rId8"/>
    <p:sldId id="327" r:id="rId9"/>
  </p:sldIdLst>
  <p:sldSz cx="12192000" cy="6858000"/>
  <p:notesSz cx="6858000" cy="9144000"/>
  <p:embeddedFontLst>
    <p:embeddedFont>
      <p:font typeface="Berlin Sans FB" panose="020E0602020502020306" pitchFamily="34" charset="0"/>
      <p:regular r:id="rId12"/>
      <p:bold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Museo Sans 500" panose="02000000000000000000" charset="0"/>
      <p:regular r:id="rId20"/>
      <p:bold r:id="rId21"/>
      <p:italic r:id="rId22"/>
    </p:embeddedFont>
    <p:embeddedFont>
      <p:font typeface="Museo Sans 700" panose="02000000000000000000" charset="0"/>
      <p:regular r:id="rId23"/>
      <p:bold r:id="rId24"/>
      <p:italic r:id="rId25"/>
      <p:boldItalic r:id="rId26"/>
    </p:embeddedFont>
    <p:embeddedFont>
      <p:font typeface="Proxima Nova Rg" panose="0200050603000002000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C27B0"/>
    <a:srgbClr val="E91E63"/>
    <a:srgbClr val="DC9506"/>
    <a:srgbClr val="F9B224"/>
    <a:srgbClr val="FB9229"/>
    <a:srgbClr val="0050A0"/>
    <a:srgbClr val="5482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77737" autoAdjust="0"/>
  </p:normalViewPr>
  <p:slideViewPr>
    <p:cSldViewPr snapToGrid="0">
      <p:cViewPr varScale="1">
        <p:scale>
          <a:sx n="52" d="100"/>
          <a:sy n="52" d="100"/>
        </p:scale>
        <p:origin x="1196" y="4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font" Target="fonts/font1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notesMaster" Target="notesMasters/notesMaster1.xml"/><Relationship Id="rId19" Type="http://schemas.openxmlformats.org/officeDocument/2006/relationships/font" Target="fonts/font8.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298E59-FBC0-4613-84CD-A79059E9B312}" type="datetimeFigureOut">
              <a:rPr lang="en-GB" smtClean="0"/>
              <a:t>08/09/2022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46A038-3D66-452D-82E9-6A259F40CBE5}" type="slidenum">
              <a:rPr lang="en-GB" smtClean="0"/>
              <a:t>‹#›</a:t>
            </a:fld>
            <a:endParaRPr lang="en-GB"/>
          </a:p>
        </p:txBody>
      </p:sp>
    </p:spTree>
    <p:extLst>
      <p:ext uri="{BB962C8B-B14F-4D97-AF65-F5344CB8AC3E}">
        <p14:creationId xmlns:p14="http://schemas.microsoft.com/office/powerpoint/2010/main" val="624302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C2A0C-A6F6-4926-A736-24339A2B1295}" type="datetimeFigureOut">
              <a:rPr lang="en-GB" smtClean="0"/>
              <a:t>08/09/2022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F1043-BB33-48C8-A544-4926A9C45C3A}" type="slidenum">
              <a:rPr lang="en-GB" smtClean="0"/>
              <a:t>‹#›</a:t>
            </a:fld>
            <a:endParaRPr lang="en-GB"/>
          </a:p>
        </p:txBody>
      </p:sp>
    </p:spTree>
    <p:extLst>
      <p:ext uri="{BB962C8B-B14F-4D97-AF65-F5344CB8AC3E}">
        <p14:creationId xmlns:p14="http://schemas.microsoft.com/office/powerpoint/2010/main" val="390461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5F1043-BB33-48C8-A544-4926A9C45C3A}" type="slidenum">
              <a:rPr lang="en-GB" smtClean="0"/>
              <a:t>1</a:t>
            </a:fld>
            <a:endParaRPr lang="en-GB" dirty="0"/>
          </a:p>
        </p:txBody>
      </p:sp>
    </p:spTree>
    <p:extLst>
      <p:ext uri="{BB962C8B-B14F-4D97-AF65-F5344CB8AC3E}">
        <p14:creationId xmlns:p14="http://schemas.microsoft.com/office/powerpoint/2010/main" val="220159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University of Salford really care about student voice. Lecturers and Programme Leaders welcome feedback about teaching on your course, which can inform changes to your Programme. To hear feedback from students, each Programme elects/selects a Course Rep. It is there responsibility to talk to their peers and pass along feedback to the Programme Leader. There is a Course Rep for each year of each Programme and they are recruited at the beginning of the academic year. Student feedback can flow all the way to the most senior members of the School. To provide a mechanism for student feedback to be heard by your Director or Subject Head, there are also higher level Reps known as School Reps. For those of you unfamiliar with School Reps, lets find out a bit more…</a:t>
            </a:r>
          </a:p>
        </p:txBody>
      </p:sp>
      <p:sp>
        <p:nvSpPr>
          <p:cNvPr id="4" name="Slide Number Placeholder 3"/>
          <p:cNvSpPr>
            <a:spLocks noGrp="1"/>
          </p:cNvSpPr>
          <p:nvPr>
            <p:ph type="sldNum" sz="quarter" idx="10"/>
          </p:nvPr>
        </p:nvSpPr>
        <p:spPr/>
        <p:txBody>
          <a:bodyPr/>
          <a:lstStyle/>
          <a:p>
            <a:fld id="{565F1043-BB33-48C8-A544-4926A9C45C3A}" type="slidenum">
              <a:rPr lang="en-GB" smtClean="0"/>
              <a:t>2</a:t>
            </a:fld>
            <a:endParaRPr lang="en-GB" dirty="0"/>
          </a:p>
        </p:txBody>
      </p:sp>
    </p:spTree>
    <p:extLst>
      <p:ext uri="{BB962C8B-B14F-4D97-AF65-F5344CB8AC3E}">
        <p14:creationId xmlns:p14="http://schemas.microsoft.com/office/powerpoint/2010/main" val="248732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therefore, 2 different voluntary positions as part of this Student Rep System. School Reps have been filled for 2022-23 but you can consider these for when we recruit in Easter! These roles are recruited in slightly different ways, as explained at the end of this presentation. There are Course Reps, and School Reps. </a:t>
            </a:r>
          </a:p>
        </p:txBody>
      </p:sp>
      <p:sp>
        <p:nvSpPr>
          <p:cNvPr id="4" name="Slide Number Placeholder 3"/>
          <p:cNvSpPr>
            <a:spLocks noGrp="1"/>
          </p:cNvSpPr>
          <p:nvPr>
            <p:ph type="sldNum" sz="quarter" idx="10"/>
          </p:nvPr>
        </p:nvSpPr>
        <p:spPr/>
        <p:txBody>
          <a:bodyPr/>
          <a:lstStyle/>
          <a:p>
            <a:fld id="{565F1043-BB33-48C8-A544-4926A9C45C3A}" type="slidenum">
              <a:rPr lang="en-GB" smtClean="0"/>
              <a:t>3</a:t>
            </a:fld>
            <a:endParaRPr lang="en-GB" dirty="0"/>
          </a:p>
        </p:txBody>
      </p:sp>
    </p:spTree>
    <p:extLst>
      <p:ext uri="{BB962C8B-B14F-4D97-AF65-F5344CB8AC3E}">
        <p14:creationId xmlns:p14="http://schemas.microsoft.com/office/powerpoint/2010/main" val="286563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Course Reps actually do?</a:t>
            </a:r>
          </a:p>
          <a:p>
            <a:r>
              <a:rPr lang="en-GB" dirty="0"/>
              <a:t>This equates to approximately 1 hour commitment a week. </a:t>
            </a:r>
          </a:p>
        </p:txBody>
      </p:sp>
      <p:sp>
        <p:nvSpPr>
          <p:cNvPr id="4" name="Slide Number Placeholder 3"/>
          <p:cNvSpPr>
            <a:spLocks noGrp="1"/>
          </p:cNvSpPr>
          <p:nvPr>
            <p:ph type="sldNum" sz="quarter" idx="10"/>
          </p:nvPr>
        </p:nvSpPr>
        <p:spPr/>
        <p:txBody>
          <a:bodyPr/>
          <a:lstStyle/>
          <a:p>
            <a:fld id="{565F1043-BB33-48C8-A544-4926A9C45C3A}" type="slidenum">
              <a:rPr lang="en-GB" smtClean="0"/>
              <a:t>4</a:t>
            </a:fld>
            <a:endParaRPr lang="en-GB" dirty="0"/>
          </a:p>
        </p:txBody>
      </p:sp>
    </p:spTree>
    <p:extLst>
      <p:ext uri="{BB962C8B-B14F-4D97-AF65-F5344CB8AC3E}">
        <p14:creationId xmlns:p14="http://schemas.microsoft.com/office/powerpoint/2010/main" val="128904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School Reps actually do?</a:t>
            </a:r>
          </a:p>
          <a:p>
            <a:r>
              <a:rPr lang="en-GB" dirty="0"/>
              <a:t>This equates to approximately 2 hours commitment a week. </a:t>
            </a:r>
          </a:p>
          <a:p>
            <a:endParaRPr lang="en-GB" dirty="0"/>
          </a:p>
          <a:p>
            <a:r>
              <a:rPr lang="en-GB" dirty="0"/>
              <a:t>The Business &amp; Law School Rep Positions are filled for 2021/22, but this is something you could consider doing in the next Academic Year!</a:t>
            </a:r>
          </a:p>
        </p:txBody>
      </p:sp>
      <p:sp>
        <p:nvSpPr>
          <p:cNvPr id="4" name="Slide Number Placeholder 3"/>
          <p:cNvSpPr>
            <a:spLocks noGrp="1"/>
          </p:cNvSpPr>
          <p:nvPr>
            <p:ph type="sldNum" sz="quarter" idx="10"/>
          </p:nvPr>
        </p:nvSpPr>
        <p:spPr/>
        <p:txBody>
          <a:bodyPr/>
          <a:lstStyle/>
          <a:p>
            <a:fld id="{565F1043-BB33-48C8-A544-4926A9C45C3A}" type="slidenum">
              <a:rPr lang="en-GB" smtClean="0"/>
              <a:t>5</a:t>
            </a:fld>
            <a:endParaRPr lang="en-GB" dirty="0"/>
          </a:p>
        </p:txBody>
      </p:sp>
    </p:spTree>
    <p:extLst>
      <p:ext uri="{BB962C8B-B14F-4D97-AF65-F5344CB8AC3E}">
        <p14:creationId xmlns:p14="http://schemas.microsoft.com/office/powerpoint/2010/main" val="266088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loads of great reasons to put yourself forward to become a Rep. Both School Reps and Course Reps gain access training that will develop all the skills you need to make you confident in the role. The Students’ Union will also help you demonstrate how you’ve exercised all these soft skills, making you incredibly employable. </a:t>
            </a:r>
          </a:p>
          <a:p>
            <a:r>
              <a:rPr lang="en-GB" dirty="0"/>
              <a:t>Not only will you benefit from this personal development, but you will also make a HUGE difference to the lives of other students as a Rep and foster a community in your school. </a:t>
            </a:r>
          </a:p>
          <a:p>
            <a:endParaRPr lang="en-GB" dirty="0"/>
          </a:p>
        </p:txBody>
      </p:sp>
      <p:sp>
        <p:nvSpPr>
          <p:cNvPr id="4" name="Slide Number Placeholder 3"/>
          <p:cNvSpPr>
            <a:spLocks noGrp="1"/>
          </p:cNvSpPr>
          <p:nvPr>
            <p:ph type="sldNum" sz="quarter" idx="10"/>
          </p:nvPr>
        </p:nvSpPr>
        <p:spPr/>
        <p:txBody>
          <a:bodyPr/>
          <a:lstStyle/>
          <a:p>
            <a:fld id="{565F1043-BB33-48C8-A544-4926A9C45C3A}" type="slidenum">
              <a:rPr lang="en-GB" smtClean="0"/>
              <a:t>6</a:t>
            </a:fld>
            <a:endParaRPr lang="en-GB" dirty="0"/>
          </a:p>
        </p:txBody>
      </p:sp>
    </p:spTree>
    <p:extLst>
      <p:ext uri="{BB962C8B-B14F-4D97-AF65-F5344CB8AC3E}">
        <p14:creationId xmlns:p14="http://schemas.microsoft.com/office/powerpoint/2010/main" val="279122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5F1043-BB33-48C8-A544-4926A9C45C3A}" type="slidenum">
              <a:rPr lang="en-GB" smtClean="0"/>
              <a:t>7</a:t>
            </a:fld>
            <a:endParaRPr lang="en-GB" dirty="0"/>
          </a:p>
        </p:txBody>
      </p:sp>
    </p:spTree>
    <p:extLst>
      <p:ext uri="{BB962C8B-B14F-4D97-AF65-F5344CB8AC3E}">
        <p14:creationId xmlns:p14="http://schemas.microsoft.com/office/powerpoint/2010/main" val="31581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you know when you need to apply by, here are the key dates for your diaries…</a:t>
            </a:r>
          </a:p>
        </p:txBody>
      </p:sp>
      <p:sp>
        <p:nvSpPr>
          <p:cNvPr id="4" name="Slide Number Placeholder 3"/>
          <p:cNvSpPr>
            <a:spLocks noGrp="1"/>
          </p:cNvSpPr>
          <p:nvPr>
            <p:ph type="sldNum" sz="quarter" idx="10"/>
          </p:nvPr>
        </p:nvSpPr>
        <p:spPr/>
        <p:txBody>
          <a:bodyPr/>
          <a:lstStyle/>
          <a:p>
            <a:fld id="{565F1043-BB33-48C8-A544-4926A9C45C3A}" type="slidenum">
              <a:rPr lang="en-GB" smtClean="0"/>
              <a:t>8</a:t>
            </a:fld>
            <a:endParaRPr lang="en-GB" dirty="0"/>
          </a:p>
        </p:txBody>
      </p:sp>
    </p:spTree>
    <p:extLst>
      <p:ext uri="{BB962C8B-B14F-4D97-AF65-F5344CB8AC3E}">
        <p14:creationId xmlns:p14="http://schemas.microsoft.com/office/powerpoint/2010/main" val="1404037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5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3184" y="637171"/>
            <a:ext cx="11187404" cy="2387600"/>
          </a:xfrm>
        </p:spPr>
        <p:txBody>
          <a:bodyPr anchor="b">
            <a:normAutofit/>
          </a:bodyPr>
          <a:lstStyle>
            <a:lvl1pPr algn="l">
              <a:defRPr sz="6600" spc="-200" baseline="0">
                <a:solidFill>
                  <a:schemeClr val="bg1"/>
                </a:solidFill>
                <a:latin typeface="Museo Sans 700" panose="02000000000000000000" pitchFamily="50" charset="0"/>
              </a:defRPr>
            </a:lvl1pPr>
          </a:lstStyle>
          <a:p>
            <a:r>
              <a:rPr lang="en-US" dirty="0"/>
              <a:t>Click to edit Master title style</a:t>
            </a:r>
            <a:endParaRPr lang="en-GB" dirty="0"/>
          </a:p>
        </p:txBody>
      </p:sp>
      <p:sp>
        <p:nvSpPr>
          <p:cNvPr id="3" name="Subtitle 2"/>
          <p:cNvSpPr>
            <a:spLocks noGrp="1"/>
          </p:cNvSpPr>
          <p:nvPr>
            <p:ph type="subTitle" idx="1"/>
          </p:nvPr>
        </p:nvSpPr>
        <p:spPr>
          <a:xfrm>
            <a:off x="513184" y="3116846"/>
            <a:ext cx="11187404" cy="1655762"/>
          </a:xfrm>
        </p:spPr>
        <p:txBody>
          <a:bodyPr/>
          <a:lstStyle>
            <a:lvl1pPr marL="0" indent="0" algn="l">
              <a:buNone/>
              <a:defRPr sz="2400" spc="-100" baseline="0">
                <a:solidFill>
                  <a:schemeClr val="bg1"/>
                </a:solidFill>
                <a:latin typeface="Museo Sans 500" panose="020000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Rectangle 6"/>
          <p:cNvSpPr/>
          <p:nvPr userDrawn="1"/>
        </p:nvSpPr>
        <p:spPr>
          <a:xfrm>
            <a:off x="0" y="5691673"/>
            <a:ext cx="12192000" cy="116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5626359"/>
            <a:ext cx="12192000" cy="83975"/>
          </a:xfrm>
          <a:prstGeom prst="rect">
            <a:avLst/>
          </a:prstGeom>
          <a:solidFill>
            <a:srgbClr val="F9B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4611" y="5884945"/>
            <a:ext cx="2231247" cy="711798"/>
          </a:xfrm>
          <a:prstGeom prst="rect">
            <a:avLst/>
          </a:prstGeom>
        </p:spPr>
      </p:pic>
    </p:spTree>
    <p:extLst>
      <p:ext uri="{BB962C8B-B14F-4D97-AF65-F5344CB8AC3E}">
        <p14:creationId xmlns:p14="http://schemas.microsoft.com/office/powerpoint/2010/main" val="183029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E270F6-1E81-4F82-9205-D0851AECA77B}"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161859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E270F6-1E81-4F82-9205-D0851AECA77B}"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418875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Proxima Nova Rg" panose="02000506030000020004" pitchFamily="50" charset="0"/>
              </a:defRPr>
            </a:lvl1pPr>
            <a:lvl2pPr>
              <a:defRPr>
                <a:latin typeface="Proxima Nova Rg" panose="02000506030000020004" pitchFamily="50" charset="0"/>
              </a:defRPr>
            </a:lvl2pPr>
            <a:lvl3pPr>
              <a:defRPr>
                <a:latin typeface="Proxima Nova Rg" panose="02000506030000020004" pitchFamily="50" charset="0"/>
              </a:defRPr>
            </a:lvl3pPr>
            <a:lvl4pPr>
              <a:defRPr>
                <a:latin typeface="Proxima Nova Rg" panose="02000506030000020004" pitchFamily="50" charset="0"/>
              </a:defRPr>
            </a:lvl4pPr>
            <a:lvl5pPr>
              <a:defRPr>
                <a:latin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0AE270F6-1E81-4F82-9205-D0851AECA77B}"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EA1D99-6269-4EF1-8E25-CE68F7007E27}" type="slidenum">
              <a:rPr lang="en-GB" smtClean="0"/>
              <a:t>‹#›</a:t>
            </a:fld>
            <a:endParaRPr lang="en-GB"/>
          </a:p>
        </p:txBody>
      </p:sp>
      <p:sp>
        <p:nvSpPr>
          <p:cNvPr id="7" name="Rectangle 6"/>
          <p:cNvSpPr/>
          <p:nvPr userDrawn="1"/>
        </p:nvSpPr>
        <p:spPr>
          <a:xfrm>
            <a:off x="0" y="-9997"/>
            <a:ext cx="12192000" cy="1269630"/>
          </a:xfrm>
          <a:prstGeom prst="rect">
            <a:avLst/>
          </a:prstGeom>
          <a:solidFill>
            <a:srgbClr val="005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19878" y="365126"/>
            <a:ext cx="11336693" cy="894508"/>
          </a:xfrm>
        </p:spPr>
        <p:txBody>
          <a:bodyPr/>
          <a:lstStyle>
            <a:lvl1pPr>
              <a:defRPr spc="-200" baseline="0">
                <a:solidFill>
                  <a:schemeClr val="bg1"/>
                </a:solidFill>
                <a:latin typeface="Museo Sans 700" panose="02000000000000000000"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209179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E270F6-1E81-4F82-9205-D0851AECA77B}"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90810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AE270F6-1E81-4F82-9205-D0851AECA77B}"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398442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AE270F6-1E81-4F82-9205-D0851AECA77B}" type="datetimeFigureOut">
              <a:rPr lang="en-GB" smtClean="0"/>
              <a:t>08/09/2022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296504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AE270F6-1E81-4F82-9205-D0851AECA77B}" type="datetimeFigureOut">
              <a:rPr lang="en-GB" smtClean="0"/>
              <a:t>08/09/2022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264293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270F6-1E81-4F82-9205-D0851AECA77B}" type="datetimeFigureOut">
              <a:rPr lang="en-GB" smtClean="0"/>
              <a:t>08/09/2022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292567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270F6-1E81-4F82-9205-D0851AECA77B}"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1603052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270F6-1E81-4F82-9205-D0851AECA77B}"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281773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270F6-1E81-4F82-9205-D0851AECA77B}" type="datetimeFigureOut">
              <a:rPr lang="en-GB" smtClean="0"/>
              <a:t>08/09/2022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A1D99-6269-4EF1-8E25-CE68F7007E27}" type="slidenum">
              <a:rPr lang="en-GB" smtClean="0"/>
              <a:t>‹#›</a:t>
            </a:fld>
            <a:endParaRPr lang="en-GB"/>
          </a:p>
        </p:txBody>
      </p:sp>
    </p:spTree>
    <p:extLst>
      <p:ext uri="{BB962C8B-B14F-4D97-AF65-F5344CB8AC3E}">
        <p14:creationId xmlns:p14="http://schemas.microsoft.com/office/powerpoint/2010/main" val="2987994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salfordstudents.com/student-voice/reps/become-a-re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fif"/><Relationship Id="rId4" Type="http://schemas.openxmlformats.org/officeDocument/2006/relationships/hyperlink" Target="https://www.salfordstudents.com/schoolre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66" y="1566553"/>
            <a:ext cx="9081031" cy="904049"/>
          </a:xfrm>
        </p:spPr>
        <p:txBody>
          <a:bodyPr>
            <a:noAutofit/>
          </a:bodyPr>
          <a:lstStyle/>
          <a:p>
            <a:br>
              <a:rPr lang="en-GB" sz="3600" dirty="0">
                <a:latin typeface="Berlin Sans FB" panose="020E0602020502020306" pitchFamily="34" charset="0"/>
              </a:rPr>
            </a:br>
            <a:br>
              <a:rPr lang="en-GB" sz="3600" dirty="0">
                <a:latin typeface="Berlin Sans FB" panose="020E0602020502020306" pitchFamily="34" charset="0"/>
              </a:rPr>
            </a:br>
            <a:r>
              <a:rPr lang="en-GB" sz="3600" dirty="0">
                <a:effectLst>
                  <a:outerShdw blurRad="38100" dist="38100" dir="2700000" algn="tl">
                    <a:srgbClr val="000000">
                      <a:alpha val="43137"/>
                    </a:srgbClr>
                  </a:outerShdw>
                </a:effectLst>
                <a:latin typeface="+mn-lt"/>
              </a:rPr>
              <a:t>Student Representation</a:t>
            </a:r>
            <a:br>
              <a:rPr lang="en-GB" sz="3600" dirty="0">
                <a:effectLst>
                  <a:outerShdw blurRad="38100" dist="38100" dir="2700000" algn="tl">
                    <a:srgbClr val="000000">
                      <a:alpha val="43137"/>
                    </a:srgbClr>
                  </a:outerShdw>
                </a:effectLst>
                <a:latin typeface="+mn-lt"/>
              </a:rPr>
            </a:br>
            <a:r>
              <a:rPr lang="en-GB" sz="3600" dirty="0">
                <a:effectLst>
                  <a:outerShdw blurRad="38100" dist="38100" dir="2700000" algn="tl">
                    <a:srgbClr val="000000">
                      <a:alpha val="43137"/>
                    </a:srgbClr>
                  </a:outerShdw>
                </a:effectLst>
                <a:latin typeface="+mn-lt"/>
              </a:rPr>
              <a:t>at the University of Salford</a:t>
            </a:r>
            <a:br>
              <a:rPr lang="en-GB" sz="3600" dirty="0">
                <a:effectLst>
                  <a:outerShdw blurRad="38100" dist="38100" dir="2700000" algn="tl">
                    <a:srgbClr val="000000">
                      <a:alpha val="43137"/>
                    </a:srgbClr>
                  </a:outerShdw>
                </a:effectLst>
                <a:latin typeface="Berlin Sans FB" panose="020E0602020502020306" pitchFamily="34" charset="0"/>
              </a:rPr>
            </a:br>
            <a:endParaRPr lang="en-GB" sz="3600" dirty="0">
              <a:effectLst>
                <a:outerShdw blurRad="38100" dist="38100" dir="2700000" algn="tl">
                  <a:srgbClr val="000000">
                    <a:alpha val="43137"/>
                  </a:srgbClr>
                </a:outerShdw>
              </a:effectLst>
              <a:latin typeface="Berlin Sans FB" panose="020E0602020502020306" pitchFamily="34"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5320146"/>
            <a:ext cx="12191999" cy="156828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6512" y="-736242"/>
            <a:ext cx="8598371" cy="612442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69703" y="-378941"/>
            <a:ext cx="6477931" cy="605331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9856" y="-498393"/>
            <a:ext cx="9326337" cy="660268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5322286"/>
            <a:ext cx="12191999" cy="1857547"/>
          </a:xfrm>
          <a:prstGeom prst="rect">
            <a:avLst/>
          </a:prstGeom>
        </p:spPr>
      </p:pic>
    </p:spTree>
    <p:extLst>
      <p:ext uri="{BB962C8B-B14F-4D97-AF65-F5344CB8AC3E}">
        <p14:creationId xmlns:p14="http://schemas.microsoft.com/office/powerpoint/2010/main" val="217278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427653" y="468349"/>
            <a:ext cx="11336693" cy="894508"/>
          </a:xfrm>
        </p:spPr>
        <p:txBody>
          <a:bodyPr>
            <a:normAutofit fontScale="90000"/>
          </a:bodyPr>
          <a:lstStyle/>
          <a:p>
            <a:r>
              <a:rPr lang="en-GB" altLang="en-US" sz="4900" dirty="0">
                <a:effectLst>
                  <a:outerShdw blurRad="38100" dist="38100" dir="2700000" algn="tl">
                    <a:srgbClr val="000000">
                      <a:alpha val="43137"/>
                    </a:srgbClr>
                  </a:outerShdw>
                </a:effectLst>
                <a:latin typeface="+mn-lt"/>
              </a:rPr>
              <a:t>What is Student Representation?</a:t>
            </a:r>
            <a:br>
              <a:rPr lang="en-GB" altLang="en-US" u="sng" dirty="0">
                <a:latin typeface="Berlin Sans FB" panose="020E0602020502020306" pitchFamily="34" charset="0"/>
              </a:rPr>
            </a:br>
            <a:endParaRPr lang="en-GB" dirty="0"/>
          </a:p>
        </p:txBody>
      </p:sp>
      <p:sp>
        <p:nvSpPr>
          <p:cNvPr id="6" name="Rectangle: Rounded Corners 5">
            <a:extLst>
              <a:ext uri="{FF2B5EF4-FFF2-40B4-BE49-F238E27FC236}">
                <a16:creationId xmlns:a16="http://schemas.microsoft.com/office/drawing/2014/main" id="{66E0B846-7708-4ACF-9DEA-A964FEBABA13}"/>
              </a:ext>
            </a:extLst>
          </p:cNvPr>
          <p:cNvSpPr/>
          <p:nvPr/>
        </p:nvSpPr>
        <p:spPr>
          <a:xfrm>
            <a:off x="713925" y="5401877"/>
            <a:ext cx="6394899" cy="400050"/>
          </a:xfrm>
          <a:prstGeom prst="roundRect">
            <a:avLst/>
          </a:prstGeom>
          <a:solidFill>
            <a:srgbClr val="7030A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1"/>
                </a:solidFill>
                <a:effectLst/>
                <a:ea typeface="Calibri" panose="020F0502020204030204" pitchFamily="34" charset="0"/>
                <a:cs typeface="Times New Roman" panose="02020603050405020304" pitchFamily="18" charset="0"/>
              </a:rPr>
              <a:t>Students</a:t>
            </a:r>
          </a:p>
        </p:txBody>
      </p:sp>
      <p:sp>
        <p:nvSpPr>
          <p:cNvPr id="17" name="Rectangle: Rounded Corners 16">
            <a:extLst>
              <a:ext uri="{FF2B5EF4-FFF2-40B4-BE49-F238E27FC236}">
                <a16:creationId xmlns:a16="http://schemas.microsoft.com/office/drawing/2014/main" id="{AD9ADA29-AC7A-45E9-A737-427A980A83D8}"/>
              </a:ext>
            </a:extLst>
          </p:cNvPr>
          <p:cNvSpPr/>
          <p:nvPr/>
        </p:nvSpPr>
        <p:spPr>
          <a:xfrm>
            <a:off x="5997796" y="4262527"/>
            <a:ext cx="1705891" cy="381000"/>
          </a:xfrm>
          <a:prstGeom prst="roundRect">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for each level of each Programme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Rectangle: Rounded Corners 17">
            <a:extLst>
              <a:ext uri="{FF2B5EF4-FFF2-40B4-BE49-F238E27FC236}">
                <a16:creationId xmlns:a16="http://schemas.microsoft.com/office/drawing/2014/main" id="{45A8F794-BE71-4716-BB51-D38FC6E39AB5}"/>
              </a:ext>
            </a:extLst>
          </p:cNvPr>
          <p:cNvSpPr/>
          <p:nvPr/>
        </p:nvSpPr>
        <p:spPr>
          <a:xfrm>
            <a:off x="5226271" y="3160358"/>
            <a:ext cx="1543051" cy="371475"/>
          </a:xfrm>
          <a:prstGeom prst="roundRect">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for each subject area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Rectangle: Rounded Corners 18">
            <a:extLst>
              <a:ext uri="{FF2B5EF4-FFF2-40B4-BE49-F238E27FC236}">
                <a16:creationId xmlns:a16="http://schemas.microsoft.com/office/drawing/2014/main" id="{81C5FAE7-DC51-4B2F-A419-F8D554D06609}"/>
              </a:ext>
            </a:extLst>
          </p:cNvPr>
          <p:cNvSpPr/>
          <p:nvPr/>
        </p:nvSpPr>
        <p:spPr>
          <a:xfrm>
            <a:off x="4772629" y="1947775"/>
            <a:ext cx="1543051" cy="381001"/>
          </a:xfrm>
          <a:prstGeom prst="roundRect">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for the whole School </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1" name="Rectangle: Rounded Corners 20">
            <a:extLst>
              <a:ext uri="{FF2B5EF4-FFF2-40B4-BE49-F238E27FC236}">
                <a16:creationId xmlns:a16="http://schemas.microsoft.com/office/drawing/2014/main" id="{AD9CEAAE-2F1E-495F-849C-287958BEBFB4}"/>
              </a:ext>
            </a:extLst>
          </p:cNvPr>
          <p:cNvSpPr/>
          <p:nvPr/>
        </p:nvSpPr>
        <p:spPr>
          <a:xfrm>
            <a:off x="1675994" y="4269796"/>
            <a:ext cx="43053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1"/>
                </a:solidFill>
                <a:effectLst/>
                <a:ea typeface="Calibri" panose="020F0502020204030204" pitchFamily="34" charset="0"/>
                <a:cs typeface="Times New Roman" panose="02020603050405020304" pitchFamily="18" charset="0"/>
              </a:rPr>
              <a:t>100’s Course Reps</a:t>
            </a:r>
          </a:p>
        </p:txBody>
      </p:sp>
      <p:sp>
        <p:nvSpPr>
          <p:cNvPr id="22" name="Rectangle: Rounded Corners 21">
            <a:extLst>
              <a:ext uri="{FF2B5EF4-FFF2-40B4-BE49-F238E27FC236}">
                <a16:creationId xmlns:a16="http://schemas.microsoft.com/office/drawing/2014/main" id="{57DA556F-C488-43E0-90A0-484531902BAE}"/>
              </a:ext>
            </a:extLst>
          </p:cNvPr>
          <p:cNvSpPr/>
          <p:nvPr/>
        </p:nvSpPr>
        <p:spPr>
          <a:xfrm>
            <a:off x="2480227" y="3175816"/>
            <a:ext cx="2729840" cy="34289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1"/>
                </a:solidFill>
                <a:ea typeface="Calibri" panose="020F0502020204030204" pitchFamily="34" charset="0"/>
                <a:cs typeface="Times New Roman" panose="02020603050405020304" pitchFamily="18" charset="0"/>
              </a:rPr>
              <a:t>5 School Reps</a:t>
            </a:r>
            <a:endParaRPr lang="en-GB" sz="1400" b="1" dirty="0">
              <a:solidFill>
                <a:schemeClr val="bg1"/>
              </a:solidFill>
              <a:effectLst/>
              <a:ea typeface="Calibri" panose="020F050202020403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78D9605A-A7A7-4001-A84E-DD086CFDA351}"/>
              </a:ext>
            </a:extLst>
          </p:cNvPr>
          <p:cNvSpPr/>
          <p:nvPr/>
        </p:nvSpPr>
        <p:spPr>
          <a:xfrm>
            <a:off x="3020399" y="1959630"/>
            <a:ext cx="1781953" cy="42862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1"/>
                </a:solidFill>
                <a:ea typeface="Calibri" panose="020F0502020204030204" pitchFamily="34" charset="0"/>
                <a:cs typeface="Times New Roman" panose="02020603050405020304" pitchFamily="18" charset="0"/>
              </a:rPr>
              <a:t>1 Business and Law Union </a:t>
            </a:r>
            <a:r>
              <a:rPr lang="en-GB" sz="1400" b="1" dirty="0">
                <a:solidFill>
                  <a:schemeClr val="bg1"/>
                </a:solidFill>
                <a:effectLst/>
                <a:ea typeface="Calibri" panose="020F0502020204030204" pitchFamily="34" charset="0"/>
                <a:cs typeface="Times New Roman" panose="02020603050405020304" pitchFamily="18" charset="0"/>
              </a:rPr>
              <a:t>Officer</a:t>
            </a:r>
          </a:p>
        </p:txBody>
      </p:sp>
      <p:sp>
        <p:nvSpPr>
          <p:cNvPr id="26" name="Arrow: Up 25">
            <a:extLst>
              <a:ext uri="{FF2B5EF4-FFF2-40B4-BE49-F238E27FC236}">
                <a16:creationId xmlns:a16="http://schemas.microsoft.com/office/drawing/2014/main" id="{F09A57F9-4C4E-4828-8A26-A68A62400F14}"/>
              </a:ext>
            </a:extLst>
          </p:cNvPr>
          <p:cNvSpPr/>
          <p:nvPr/>
        </p:nvSpPr>
        <p:spPr>
          <a:xfrm>
            <a:off x="3744542" y="3718810"/>
            <a:ext cx="257175" cy="400050"/>
          </a:xfrm>
          <a:prstGeom prst="upArrow">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Arrow: Up 26">
            <a:extLst>
              <a:ext uri="{FF2B5EF4-FFF2-40B4-BE49-F238E27FC236}">
                <a16:creationId xmlns:a16="http://schemas.microsoft.com/office/drawing/2014/main" id="{C3119370-ED4A-4978-85DF-ABD2F500CEF1}"/>
              </a:ext>
            </a:extLst>
          </p:cNvPr>
          <p:cNvSpPr/>
          <p:nvPr/>
        </p:nvSpPr>
        <p:spPr>
          <a:xfrm>
            <a:off x="5081479" y="4787183"/>
            <a:ext cx="257175" cy="400050"/>
          </a:xfrm>
          <a:prstGeom prst="upArrow">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TextBox 2">
            <a:extLst>
              <a:ext uri="{FF2B5EF4-FFF2-40B4-BE49-F238E27FC236}">
                <a16:creationId xmlns:a16="http://schemas.microsoft.com/office/drawing/2014/main" id="{16A03B39-DF40-4CB6-A7EA-FB81B4CC771F}"/>
              </a:ext>
            </a:extLst>
          </p:cNvPr>
          <p:cNvSpPr txBox="1"/>
          <p:nvPr/>
        </p:nvSpPr>
        <p:spPr>
          <a:xfrm>
            <a:off x="3218876" y="4920156"/>
            <a:ext cx="1583476" cy="369332"/>
          </a:xfrm>
          <a:prstGeom prst="rect">
            <a:avLst/>
          </a:prstGeom>
          <a:noFill/>
        </p:spPr>
        <p:txBody>
          <a:bodyPr wrap="square" rtlCol="0">
            <a:spAutoFit/>
          </a:bodyPr>
          <a:lstStyle/>
          <a:p>
            <a:r>
              <a:rPr lang="en-GB" sz="1400" dirty="0"/>
              <a:t>Student</a:t>
            </a:r>
            <a:r>
              <a:rPr lang="en-GB" dirty="0"/>
              <a:t> </a:t>
            </a:r>
            <a:r>
              <a:rPr lang="en-GB" sz="1400" dirty="0"/>
              <a:t>feedback</a:t>
            </a:r>
            <a:endParaRPr lang="en-GB" dirty="0"/>
          </a:p>
        </p:txBody>
      </p:sp>
      <p:sp>
        <p:nvSpPr>
          <p:cNvPr id="29" name="Arrow: Up 28">
            <a:extLst>
              <a:ext uri="{FF2B5EF4-FFF2-40B4-BE49-F238E27FC236}">
                <a16:creationId xmlns:a16="http://schemas.microsoft.com/office/drawing/2014/main" id="{1E9C5DA4-1538-4325-9F91-579A65CC3262}"/>
              </a:ext>
            </a:extLst>
          </p:cNvPr>
          <p:cNvSpPr/>
          <p:nvPr/>
        </p:nvSpPr>
        <p:spPr>
          <a:xfrm>
            <a:off x="2343856" y="4814521"/>
            <a:ext cx="244553" cy="400050"/>
          </a:xfrm>
          <a:prstGeom prst="upArrow">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Arrow: Up 29">
            <a:extLst>
              <a:ext uri="{FF2B5EF4-FFF2-40B4-BE49-F238E27FC236}">
                <a16:creationId xmlns:a16="http://schemas.microsoft.com/office/drawing/2014/main" id="{1BCA5309-E705-41BB-8BC3-2AEE71EEF366}"/>
              </a:ext>
            </a:extLst>
          </p:cNvPr>
          <p:cNvSpPr/>
          <p:nvPr/>
        </p:nvSpPr>
        <p:spPr>
          <a:xfrm>
            <a:off x="3744542" y="2613791"/>
            <a:ext cx="257175" cy="400050"/>
          </a:xfrm>
          <a:prstGeom prst="upArrow">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TextBox 31">
            <a:extLst>
              <a:ext uri="{FF2B5EF4-FFF2-40B4-BE49-F238E27FC236}">
                <a16:creationId xmlns:a16="http://schemas.microsoft.com/office/drawing/2014/main" id="{0A46721E-9318-49E6-BD56-EF8716ABE0C5}"/>
              </a:ext>
            </a:extLst>
          </p:cNvPr>
          <p:cNvSpPr txBox="1"/>
          <p:nvPr/>
        </p:nvSpPr>
        <p:spPr>
          <a:xfrm>
            <a:off x="8266445" y="5971702"/>
            <a:ext cx="2844809" cy="523220"/>
          </a:xfrm>
          <a:prstGeom prst="rect">
            <a:avLst/>
          </a:prstGeom>
          <a:noFill/>
        </p:spPr>
        <p:txBody>
          <a:bodyPr wrap="square" rtlCol="0">
            <a:spAutoFit/>
          </a:bodyPr>
          <a:lstStyle/>
          <a:p>
            <a:r>
              <a:rPr lang="en-GB" sz="1400" i="1" dirty="0"/>
              <a:t>Previous School Rep for Civil Engineering</a:t>
            </a:r>
          </a:p>
        </p:txBody>
      </p:sp>
      <p:pic>
        <p:nvPicPr>
          <p:cNvPr id="4" name="Picture 3" descr="A person that is standing in the grass&#10;&#10;Description automatically generated">
            <a:extLst>
              <a:ext uri="{FF2B5EF4-FFF2-40B4-BE49-F238E27FC236}">
                <a16:creationId xmlns:a16="http://schemas.microsoft.com/office/drawing/2014/main" id="{7D27E622-0169-46FA-965A-17AC02C96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6445" y="1869864"/>
            <a:ext cx="3431893" cy="3980119"/>
          </a:xfrm>
          <a:prstGeom prst="rect">
            <a:avLst/>
          </a:prstGeom>
        </p:spPr>
      </p:pic>
    </p:spTree>
    <p:extLst>
      <p:ext uri="{BB962C8B-B14F-4D97-AF65-F5344CB8AC3E}">
        <p14:creationId xmlns:p14="http://schemas.microsoft.com/office/powerpoint/2010/main" val="310742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141698" y="265360"/>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110695" y="481342"/>
            <a:ext cx="11336693" cy="894508"/>
          </a:xfrm>
        </p:spPr>
        <p:txBody>
          <a:bodyPr>
            <a:normAutofit fontScale="90000"/>
          </a:bodyPr>
          <a:lstStyle/>
          <a:p>
            <a:r>
              <a:rPr lang="en-GB" sz="4900" dirty="0">
                <a:effectLst>
                  <a:outerShdw blurRad="38100" dist="38100" dir="2700000" algn="tl">
                    <a:srgbClr val="000000">
                      <a:alpha val="43137"/>
                    </a:srgbClr>
                  </a:outerShdw>
                </a:effectLst>
                <a:latin typeface="+mn-lt"/>
              </a:rPr>
              <a:t>Could you be the voice for students on your course in the 2022/23 academic year? </a:t>
            </a:r>
            <a:br>
              <a:rPr lang="en-GB" altLang="en-US" u="sng" dirty="0">
                <a:latin typeface="Berlin Sans FB" panose="020E0602020502020306" pitchFamily="34" charset="0"/>
              </a:rPr>
            </a:br>
            <a:endParaRPr lang="en-GB" dirty="0"/>
          </a:p>
        </p:txBody>
      </p:sp>
      <p:pic>
        <p:nvPicPr>
          <p:cNvPr id="1026" name="Picture 2">
            <a:extLst>
              <a:ext uri="{FF2B5EF4-FFF2-40B4-BE49-F238E27FC236}">
                <a16:creationId xmlns:a16="http://schemas.microsoft.com/office/drawing/2014/main" id="{0D2224D9-21EF-4C45-81CE-CC9A45B2E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904" y="2505794"/>
            <a:ext cx="4826137" cy="2635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0CBC80-1DA5-4DA8-80C4-B97841C2A1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9266" y="2505795"/>
            <a:ext cx="4809021" cy="263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78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427653" y="365881"/>
            <a:ext cx="11336693" cy="894508"/>
          </a:xfrm>
        </p:spPr>
        <p:txBody>
          <a:bodyPr>
            <a:normAutofit fontScale="90000"/>
          </a:bodyPr>
          <a:lstStyle/>
          <a:p>
            <a:r>
              <a:rPr lang="en-GB" altLang="en-US" sz="4900" dirty="0">
                <a:latin typeface="+mn-lt"/>
              </a:rPr>
              <a:t>What does being a Course Rep Involve?</a:t>
            </a:r>
            <a:br>
              <a:rPr lang="en-GB" altLang="en-US" u="sng" dirty="0">
                <a:latin typeface="Berlin Sans FB" panose="020E0602020502020306" pitchFamily="34" charset="0"/>
              </a:rPr>
            </a:br>
            <a:endParaRPr lang="en-GB" dirty="0"/>
          </a:p>
        </p:txBody>
      </p:sp>
      <p:sp>
        <p:nvSpPr>
          <p:cNvPr id="6" name="Rectangle 5">
            <a:extLst>
              <a:ext uri="{FF2B5EF4-FFF2-40B4-BE49-F238E27FC236}">
                <a16:creationId xmlns:a16="http://schemas.microsoft.com/office/drawing/2014/main" id="{57877C29-ED36-40A4-8EFB-EB932D1F0C27}"/>
              </a:ext>
            </a:extLst>
          </p:cNvPr>
          <p:cNvSpPr/>
          <p:nvPr/>
        </p:nvSpPr>
        <p:spPr>
          <a:xfrm>
            <a:off x="427654" y="1429573"/>
            <a:ext cx="7585378" cy="6032421"/>
          </a:xfrm>
          <a:prstGeom prst="rect">
            <a:avLst/>
          </a:prstGeom>
        </p:spPr>
        <p:txBody>
          <a:bodyPr wrap="square">
            <a:spAutoFit/>
          </a:bodyPr>
          <a:lstStyle/>
          <a:p>
            <a:pPr marL="609600" indent="-609600">
              <a:buFont typeface="Wingdings" panose="05000000000000000000" pitchFamily="2" charset="2"/>
              <a:buChar char="Ø"/>
              <a:defRPr/>
            </a:pPr>
            <a:r>
              <a:rPr lang="en-US" sz="2000" dirty="0">
                <a:solidFill>
                  <a:srgbClr val="7030A0"/>
                </a:solidFill>
                <a:cs typeface="Arial" pitchFamily="34" charset="0"/>
              </a:rPr>
              <a:t>Course Reps are </a:t>
            </a:r>
            <a:r>
              <a:rPr lang="en-US" sz="2000" b="1" dirty="0">
                <a:solidFill>
                  <a:srgbClr val="7030A0"/>
                </a:solidFill>
                <a:cs typeface="Arial" pitchFamily="34" charset="0"/>
              </a:rPr>
              <a:t>the elected spokesperson for their year of their programme. </a:t>
            </a:r>
          </a:p>
          <a:p>
            <a:pPr>
              <a:defRPr/>
            </a:pPr>
            <a:endParaRPr lang="en-US" sz="2000" b="1" dirty="0">
              <a:solidFill>
                <a:srgbClr val="7030A0"/>
              </a:solidFill>
              <a:cs typeface="Arial" pitchFamily="34" charset="0"/>
            </a:endParaRPr>
          </a:p>
          <a:p>
            <a:pPr marL="609600" indent="-609600">
              <a:buFont typeface="Wingdings" panose="05000000000000000000" pitchFamily="2" charset="2"/>
              <a:buChar char="Ø"/>
              <a:defRPr/>
            </a:pPr>
            <a:r>
              <a:rPr lang="en-US" sz="2000" b="1" dirty="0">
                <a:solidFill>
                  <a:srgbClr val="7030A0"/>
                </a:solidFill>
                <a:cs typeface="Arial" pitchFamily="34" charset="0"/>
              </a:rPr>
              <a:t>They are recruited in the first few weeks of the academic year.</a:t>
            </a:r>
          </a:p>
          <a:p>
            <a:pPr>
              <a:defRPr/>
            </a:pPr>
            <a:endParaRPr lang="en-US" sz="2000" b="1" dirty="0">
              <a:solidFill>
                <a:srgbClr val="7030A0"/>
              </a:solidFill>
              <a:cs typeface="Arial" pitchFamily="34" charset="0"/>
            </a:endParaRPr>
          </a:p>
          <a:p>
            <a:pPr>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b="1" dirty="0">
                <a:solidFill>
                  <a:srgbClr val="7030A0"/>
                </a:solidFill>
                <a:cs typeface="Arial" pitchFamily="34" charset="0"/>
              </a:rPr>
              <a:t>They gather feedback from students on their course </a:t>
            </a:r>
            <a:r>
              <a:rPr lang="en-US" sz="2000" dirty="0">
                <a:solidFill>
                  <a:srgbClr val="7030A0"/>
                </a:solidFill>
                <a:cs typeface="Arial" pitchFamily="34" charset="0"/>
              </a:rPr>
              <a:t>and propose solutions/changes that could be made. </a:t>
            </a:r>
          </a:p>
          <a:p>
            <a:pPr marL="609600" indent="-609600">
              <a:buFont typeface="Wingdings" panose="05000000000000000000" pitchFamily="2" charset="2"/>
              <a:buChar char="Ø"/>
              <a:defRPr/>
            </a:pPr>
            <a:endParaRPr lang="en-US" sz="2000" b="1" dirty="0">
              <a:solidFill>
                <a:srgbClr val="7030A0"/>
              </a:solidFill>
              <a:cs typeface="Arial" pitchFamily="34" charset="0"/>
            </a:endParaRPr>
          </a:p>
          <a:p>
            <a:pPr marL="609600" indent="-609600">
              <a:buFont typeface="Wingdings" panose="05000000000000000000" pitchFamily="2" charset="2"/>
              <a:buChar char="Ø"/>
              <a:defRPr/>
            </a:pPr>
            <a:r>
              <a:rPr lang="en-US" sz="2000" b="1" dirty="0">
                <a:solidFill>
                  <a:srgbClr val="7030A0"/>
                </a:solidFill>
                <a:cs typeface="Arial" pitchFamily="34" charset="0"/>
              </a:rPr>
              <a:t>They attend meetings with their Programme Leader </a:t>
            </a:r>
            <a:r>
              <a:rPr lang="en-US" sz="2000" dirty="0">
                <a:solidFill>
                  <a:srgbClr val="7030A0"/>
                </a:solidFill>
                <a:cs typeface="Arial" pitchFamily="34" charset="0"/>
              </a:rPr>
              <a:t>to report student opinion.</a:t>
            </a:r>
          </a:p>
          <a:p>
            <a:pPr marL="609600" indent="-609600">
              <a:buFont typeface="Wingdings" panose="05000000000000000000" pitchFamily="2" charset="2"/>
              <a:buChar char="Ø"/>
              <a:defRPr/>
            </a:pPr>
            <a:endParaRPr lang="en-US" sz="2000" b="1"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Course Reps attend training and relevant events. </a:t>
            </a:r>
          </a:p>
          <a:p>
            <a:pPr>
              <a:defRPr/>
            </a:pPr>
            <a:endParaRPr lang="en-US" sz="2000" dirty="0">
              <a:solidFill>
                <a:srgbClr val="7030A0"/>
              </a:solidFill>
              <a:cs typeface="Arial" pitchFamily="34" charset="0"/>
            </a:endParaRPr>
          </a:p>
          <a:p>
            <a:pPr>
              <a:defRPr/>
            </a:pPr>
            <a:r>
              <a:rPr lang="en-US" sz="2000" dirty="0">
                <a:solidFill>
                  <a:srgbClr val="7030A0"/>
                </a:solidFill>
                <a:cs typeface="Arial" pitchFamily="34" charset="0"/>
              </a:rPr>
              <a:t>Further information and the full role descriptor can be found here: </a:t>
            </a:r>
            <a:r>
              <a:rPr lang="en-GB" sz="2000" dirty="0">
                <a:hlinkClick r:id="rId4"/>
              </a:rPr>
              <a:t>https://www.salfordstudents.com/student-voice/reps/become-a-rep</a:t>
            </a:r>
            <a:r>
              <a:rPr lang="en-GB" sz="2000" dirty="0"/>
              <a:t> </a:t>
            </a:r>
            <a:endParaRPr lang="en-US" sz="2000" dirty="0">
              <a:solidFill>
                <a:srgbClr val="7030A0"/>
              </a:solidFill>
              <a:cs typeface="Arial" pitchFamily="34" charset="0"/>
            </a:endParaRPr>
          </a:p>
          <a:p>
            <a:pPr marL="609600" indent="-609600">
              <a:buFont typeface="Wingdings" panose="05000000000000000000" pitchFamily="2" charset="2"/>
              <a:buChar char="Ø"/>
              <a:defRPr/>
            </a:pPr>
            <a:endParaRPr lang="en-US" sz="2000" b="1" dirty="0">
              <a:solidFill>
                <a:srgbClr val="7030A0"/>
              </a:solidFill>
              <a:cs typeface="Arial" pitchFamily="34" charset="0"/>
            </a:endParaRPr>
          </a:p>
          <a:p>
            <a:pPr>
              <a:defRPr/>
            </a:pPr>
            <a:endParaRPr lang="en-US" sz="2400" dirty="0">
              <a:solidFill>
                <a:srgbClr val="7030A0"/>
              </a:solidFill>
              <a:cs typeface="Arial" pitchFamily="34" charset="0"/>
            </a:endParaRPr>
          </a:p>
          <a:p>
            <a:pPr>
              <a:defRPr/>
            </a:pPr>
            <a:endParaRPr lang="en-US" sz="2400" dirty="0">
              <a:solidFill>
                <a:srgbClr val="7030A0"/>
              </a:solidFill>
              <a:cs typeface="Arial" pitchFamily="34" charset="0"/>
            </a:endParaRPr>
          </a:p>
        </p:txBody>
      </p:sp>
      <p:sp>
        <p:nvSpPr>
          <p:cNvPr id="8" name="TextBox 7">
            <a:extLst>
              <a:ext uri="{FF2B5EF4-FFF2-40B4-BE49-F238E27FC236}">
                <a16:creationId xmlns:a16="http://schemas.microsoft.com/office/drawing/2014/main" id="{0676F2EC-BA14-4C5D-85B7-74CDF86A9C4C}"/>
              </a:ext>
            </a:extLst>
          </p:cNvPr>
          <p:cNvSpPr txBox="1"/>
          <p:nvPr/>
        </p:nvSpPr>
        <p:spPr>
          <a:xfrm>
            <a:off x="8693644" y="5675218"/>
            <a:ext cx="2782272" cy="523220"/>
          </a:xfrm>
          <a:prstGeom prst="rect">
            <a:avLst/>
          </a:prstGeom>
          <a:noFill/>
        </p:spPr>
        <p:txBody>
          <a:bodyPr wrap="square" rtlCol="0">
            <a:spAutoFit/>
          </a:bodyPr>
          <a:lstStyle/>
          <a:p>
            <a:r>
              <a:rPr lang="en-GB" sz="1400" i="1" dirty="0"/>
              <a:t>Previous School Rep in Science, Engineering and Environment</a:t>
            </a:r>
          </a:p>
        </p:txBody>
      </p:sp>
      <p:pic>
        <p:nvPicPr>
          <p:cNvPr id="1026" name="Picture 2" descr="Adedapo Oni Oluwalogbon - Science, Engineering and Environment Officer">
            <a:extLst>
              <a:ext uri="{FF2B5EF4-FFF2-40B4-BE49-F238E27FC236}">
                <a16:creationId xmlns:a16="http://schemas.microsoft.com/office/drawing/2014/main" id="{89BF4A67-B073-4970-A01C-018543077A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766" y="2002717"/>
            <a:ext cx="3441580" cy="344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22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427653" y="365881"/>
            <a:ext cx="11336693" cy="894508"/>
          </a:xfrm>
        </p:spPr>
        <p:txBody>
          <a:bodyPr>
            <a:normAutofit fontScale="90000"/>
          </a:bodyPr>
          <a:lstStyle/>
          <a:p>
            <a:r>
              <a:rPr lang="en-GB" altLang="en-US" sz="4900" dirty="0">
                <a:effectLst>
                  <a:outerShdw blurRad="38100" dist="38100" dir="2700000" algn="tl">
                    <a:srgbClr val="000000">
                      <a:alpha val="43137"/>
                    </a:srgbClr>
                  </a:outerShdw>
                </a:effectLst>
                <a:latin typeface="+mn-lt"/>
              </a:rPr>
              <a:t>What does being a School Rep Involve?  </a:t>
            </a:r>
            <a:br>
              <a:rPr lang="en-GB" altLang="en-US" u="sng" dirty="0">
                <a:latin typeface="Berlin Sans FB" panose="020E0602020502020306" pitchFamily="34" charset="0"/>
              </a:rPr>
            </a:br>
            <a:endParaRPr lang="en-GB" dirty="0"/>
          </a:p>
        </p:txBody>
      </p:sp>
      <p:sp>
        <p:nvSpPr>
          <p:cNvPr id="6" name="Rectangle 5">
            <a:extLst>
              <a:ext uri="{FF2B5EF4-FFF2-40B4-BE49-F238E27FC236}">
                <a16:creationId xmlns:a16="http://schemas.microsoft.com/office/drawing/2014/main" id="{57877C29-ED36-40A4-8EFB-EB932D1F0C27}"/>
              </a:ext>
            </a:extLst>
          </p:cNvPr>
          <p:cNvSpPr/>
          <p:nvPr/>
        </p:nvSpPr>
        <p:spPr>
          <a:xfrm>
            <a:off x="427653" y="1260389"/>
            <a:ext cx="7585378" cy="6678751"/>
          </a:xfrm>
          <a:prstGeom prst="rect">
            <a:avLst/>
          </a:prstGeom>
        </p:spPr>
        <p:txBody>
          <a:bodyPr wrap="square">
            <a:spAutoFit/>
          </a:bodyPr>
          <a:lstStyle/>
          <a:p>
            <a:pPr marL="609600" indent="-609600">
              <a:buFont typeface="Wingdings" panose="05000000000000000000" pitchFamily="2" charset="2"/>
              <a:buChar char="Ø"/>
              <a:defRPr/>
            </a:pPr>
            <a:r>
              <a:rPr lang="en-US" sz="2000" b="1" dirty="0">
                <a:solidFill>
                  <a:srgbClr val="7030A0"/>
                </a:solidFill>
                <a:cs typeface="Arial" pitchFamily="34" charset="0"/>
              </a:rPr>
              <a:t>School Reps represent clusters of Courses</a:t>
            </a:r>
            <a:r>
              <a:rPr lang="en-US" sz="2000" dirty="0">
                <a:solidFill>
                  <a:srgbClr val="7030A0"/>
                </a:solidFill>
                <a:cs typeface="Arial" pitchFamily="34" charset="0"/>
              </a:rPr>
              <a:t>. They also provide support to the Course Reps in their subject area.</a:t>
            </a:r>
          </a:p>
          <a:p>
            <a:pPr marL="342900" indent="-3429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b="1" dirty="0">
                <a:solidFill>
                  <a:srgbClr val="7030A0"/>
                </a:solidFill>
                <a:cs typeface="Arial" pitchFamily="34" charset="0"/>
              </a:rPr>
              <a:t>They are recruited in the spring and positions are already filled for the 2021/22 Academic Year</a:t>
            </a:r>
            <a:endParaRPr lang="en-US" sz="2000" dirty="0">
              <a:solidFill>
                <a:srgbClr val="7030A0"/>
              </a:solidFill>
              <a:cs typeface="Arial" pitchFamily="34" charset="0"/>
            </a:endParaRPr>
          </a:p>
          <a:p>
            <a:pPr marL="342900" indent="-3429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These higher level Reps work with the Head of School to </a:t>
            </a:r>
            <a:r>
              <a:rPr lang="en-US" sz="2000" b="1" dirty="0">
                <a:solidFill>
                  <a:srgbClr val="7030A0"/>
                </a:solidFill>
                <a:cs typeface="Arial" pitchFamily="34" charset="0"/>
              </a:rPr>
              <a:t>flag and resolve issues that affect multiple courses</a:t>
            </a:r>
            <a:r>
              <a:rPr lang="en-US" sz="2000" dirty="0">
                <a:solidFill>
                  <a:srgbClr val="7030A0"/>
                </a:solidFill>
                <a:cs typeface="Arial" pitchFamily="34" charset="0"/>
              </a:rPr>
              <a:t>. They also help foster a sense of community in their school and can run wider campaigns with their Officer. </a:t>
            </a:r>
          </a:p>
          <a:p>
            <a:pPr marL="342900" indent="-3429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They have access to a </a:t>
            </a:r>
            <a:r>
              <a:rPr lang="en-US" sz="2000" b="1" dirty="0">
                <a:solidFill>
                  <a:srgbClr val="7030A0"/>
                </a:solidFill>
                <a:cs typeface="Arial" pitchFamily="34" charset="0"/>
              </a:rPr>
              <a:t>library champion budget </a:t>
            </a:r>
            <a:r>
              <a:rPr lang="en-US" sz="2000" dirty="0">
                <a:solidFill>
                  <a:srgbClr val="7030A0"/>
                </a:solidFill>
                <a:cs typeface="Arial" pitchFamily="34" charset="0"/>
              </a:rPr>
              <a:t>to request books for their School. </a:t>
            </a:r>
          </a:p>
          <a:p>
            <a:pPr marL="609600" indent="-6096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They take part in </a:t>
            </a:r>
            <a:r>
              <a:rPr lang="en-US" sz="2000" b="1" dirty="0">
                <a:solidFill>
                  <a:srgbClr val="7030A0"/>
                </a:solidFill>
                <a:cs typeface="Arial" pitchFamily="34" charset="0"/>
              </a:rPr>
              <a:t>Programme reviews</a:t>
            </a:r>
            <a:r>
              <a:rPr lang="en-US" sz="2000" dirty="0">
                <a:solidFill>
                  <a:srgbClr val="7030A0"/>
                </a:solidFill>
                <a:cs typeface="Arial" pitchFamily="34" charset="0"/>
              </a:rPr>
              <a:t>. </a:t>
            </a:r>
          </a:p>
          <a:p>
            <a:pPr marL="609600" indent="-6096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Further information and a full role descriptor can be found here: </a:t>
            </a:r>
            <a:r>
              <a:rPr lang="en-GB" sz="2000" dirty="0">
                <a:hlinkClick r:id="rId4"/>
              </a:rPr>
              <a:t>https://www.salfordstudents.com/schoolrep</a:t>
            </a:r>
            <a:r>
              <a:rPr lang="en-GB" sz="2000" dirty="0"/>
              <a:t> </a:t>
            </a:r>
            <a:endParaRPr lang="en-US" sz="2000" dirty="0">
              <a:solidFill>
                <a:srgbClr val="7030A0"/>
              </a:solidFill>
              <a:cs typeface="Arial" pitchFamily="34" charset="0"/>
            </a:endParaRPr>
          </a:p>
          <a:p>
            <a:pPr marL="609600" indent="-6096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Arial" panose="020B0604020202020204" pitchFamily="34" charset="0"/>
              <a:buChar char="•"/>
              <a:defRPr/>
            </a:pPr>
            <a:endParaRPr lang="en-US" sz="2400" dirty="0">
              <a:solidFill>
                <a:srgbClr val="7030A0"/>
              </a:solidFill>
              <a:cs typeface="Arial" pitchFamily="34" charset="0"/>
            </a:endParaRPr>
          </a:p>
          <a:p>
            <a:pPr>
              <a:defRPr/>
            </a:pPr>
            <a:endParaRPr lang="en-US" sz="2400" dirty="0">
              <a:solidFill>
                <a:srgbClr val="7030A0"/>
              </a:solidFill>
              <a:cs typeface="Arial" pitchFamily="34" charset="0"/>
            </a:endParaRPr>
          </a:p>
        </p:txBody>
      </p:sp>
      <p:pic>
        <p:nvPicPr>
          <p:cNvPr id="10" name="Picture 9" descr="A person sitting on a table&#10;&#10;Description automatically generated">
            <a:extLst>
              <a:ext uri="{FF2B5EF4-FFF2-40B4-BE49-F238E27FC236}">
                <a16:creationId xmlns:a16="http://schemas.microsoft.com/office/drawing/2014/main" id="{3BC0A959-452E-41F2-BB6E-C15A5A77C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4210" y="1403587"/>
            <a:ext cx="2976611" cy="4469281"/>
          </a:xfrm>
          <a:prstGeom prst="rect">
            <a:avLst/>
          </a:prstGeom>
        </p:spPr>
      </p:pic>
      <p:sp>
        <p:nvSpPr>
          <p:cNvPr id="12" name="TextBox 11">
            <a:extLst>
              <a:ext uri="{FF2B5EF4-FFF2-40B4-BE49-F238E27FC236}">
                <a16:creationId xmlns:a16="http://schemas.microsoft.com/office/drawing/2014/main" id="{A0DEF6EA-A9C8-497B-94DF-38EA099FCBD5}"/>
              </a:ext>
            </a:extLst>
          </p:cNvPr>
          <p:cNvSpPr txBox="1"/>
          <p:nvPr/>
        </p:nvSpPr>
        <p:spPr>
          <a:xfrm>
            <a:off x="8665116" y="6184342"/>
            <a:ext cx="2782272" cy="523220"/>
          </a:xfrm>
          <a:prstGeom prst="rect">
            <a:avLst/>
          </a:prstGeom>
          <a:noFill/>
        </p:spPr>
        <p:txBody>
          <a:bodyPr wrap="square" rtlCol="0">
            <a:spAutoFit/>
          </a:bodyPr>
          <a:lstStyle/>
          <a:p>
            <a:r>
              <a:rPr lang="en-GB" sz="1400" i="1" dirty="0"/>
              <a:t>Previous School Rep for Science, Engineering &amp; Environment </a:t>
            </a:r>
          </a:p>
        </p:txBody>
      </p:sp>
    </p:spTree>
    <p:extLst>
      <p:ext uri="{BB962C8B-B14F-4D97-AF65-F5344CB8AC3E}">
        <p14:creationId xmlns:p14="http://schemas.microsoft.com/office/powerpoint/2010/main" val="192742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427653" y="481342"/>
            <a:ext cx="11336693" cy="894508"/>
          </a:xfrm>
        </p:spPr>
        <p:txBody>
          <a:bodyPr>
            <a:normAutofit fontScale="90000"/>
          </a:bodyPr>
          <a:lstStyle/>
          <a:p>
            <a:r>
              <a:rPr lang="en-GB" altLang="en-US" sz="4900" dirty="0">
                <a:effectLst>
                  <a:outerShdw blurRad="38100" dist="38100" dir="2700000" algn="tl">
                    <a:srgbClr val="000000">
                      <a:alpha val="43137"/>
                    </a:srgbClr>
                  </a:outerShdw>
                </a:effectLst>
                <a:latin typeface="+mn-lt"/>
              </a:rPr>
              <a:t>Why should I do it?</a:t>
            </a:r>
            <a:br>
              <a:rPr lang="en-GB" altLang="en-US" u="sng" dirty="0">
                <a:latin typeface="Berlin Sans FB" panose="020E0602020502020306" pitchFamily="34" charset="0"/>
              </a:rPr>
            </a:br>
            <a:endParaRPr lang="en-GB" dirty="0"/>
          </a:p>
        </p:txBody>
      </p:sp>
      <p:sp>
        <p:nvSpPr>
          <p:cNvPr id="2" name="Rectangle 1">
            <a:extLst>
              <a:ext uri="{FF2B5EF4-FFF2-40B4-BE49-F238E27FC236}">
                <a16:creationId xmlns:a16="http://schemas.microsoft.com/office/drawing/2014/main" id="{01ABC0CA-2166-459D-B341-D9FC0886ABB1}"/>
              </a:ext>
            </a:extLst>
          </p:cNvPr>
          <p:cNvSpPr/>
          <p:nvPr/>
        </p:nvSpPr>
        <p:spPr>
          <a:xfrm>
            <a:off x="427653" y="1021014"/>
            <a:ext cx="6489337" cy="5755422"/>
          </a:xfrm>
          <a:prstGeom prst="rect">
            <a:avLst/>
          </a:prstGeom>
        </p:spPr>
        <p:txBody>
          <a:bodyPr wrap="square">
            <a:spAutoFit/>
          </a:bodyPr>
          <a:lstStyle/>
          <a:p>
            <a:pPr algn="ctr">
              <a:defRPr/>
            </a:pPr>
            <a:endParaRPr lang="en-GB" altLang="en-US" sz="2800" u="sng" dirty="0">
              <a:solidFill>
                <a:srgbClr val="7030A0"/>
              </a:solidFill>
              <a:latin typeface="Berlin Sans FB" panose="020E0602020502020306" pitchFamily="34" charset="0"/>
            </a:endParaRPr>
          </a:p>
          <a:p>
            <a:pPr marL="457200" indent="-457200">
              <a:buFont typeface="Wingdings" panose="05000000000000000000" pitchFamily="2" charset="2"/>
              <a:buChar char="Ø"/>
              <a:defRPr/>
            </a:pPr>
            <a:r>
              <a:rPr lang="en-GB" altLang="en-US" sz="2400" dirty="0">
                <a:solidFill>
                  <a:srgbClr val="7030A0"/>
                </a:solidFill>
              </a:rPr>
              <a:t>Get </a:t>
            </a:r>
            <a:r>
              <a:rPr lang="en-GB" altLang="en-US" sz="2400" b="1" dirty="0">
                <a:solidFill>
                  <a:srgbClr val="7030A0"/>
                </a:solidFill>
              </a:rPr>
              <a:t>access to training opportunities</a:t>
            </a:r>
            <a:r>
              <a:rPr lang="en-GB" altLang="en-US" sz="2400" dirty="0">
                <a:solidFill>
                  <a:srgbClr val="7030A0"/>
                </a:solidFill>
              </a:rPr>
              <a:t>. Build skills in public speaking, negotiating and influencing, emotional intelligence, and communication (great for your CV).</a:t>
            </a:r>
          </a:p>
          <a:p>
            <a:pPr>
              <a:defRPr/>
            </a:pPr>
            <a:endParaRPr lang="en-GB" altLang="en-US" sz="2400" dirty="0">
              <a:solidFill>
                <a:srgbClr val="7030A0"/>
              </a:solidFill>
            </a:endParaRPr>
          </a:p>
          <a:p>
            <a:pPr marL="457200" indent="-457200">
              <a:buFont typeface="Wingdings" panose="05000000000000000000" pitchFamily="2" charset="2"/>
              <a:buChar char="Ø"/>
              <a:defRPr/>
            </a:pPr>
            <a:r>
              <a:rPr lang="en-GB" altLang="en-US" sz="2400" dirty="0">
                <a:solidFill>
                  <a:srgbClr val="7030A0"/>
                </a:solidFill>
              </a:rPr>
              <a:t>Build relationships with academic staff and help </a:t>
            </a:r>
            <a:r>
              <a:rPr lang="en-GB" altLang="en-US" sz="2400" b="1" dirty="0">
                <a:solidFill>
                  <a:srgbClr val="7030A0"/>
                </a:solidFill>
              </a:rPr>
              <a:t>foster a community in your School.</a:t>
            </a:r>
          </a:p>
          <a:p>
            <a:pPr marL="457200" indent="-457200">
              <a:buFont typeface="Wingdings" panose="05000000000000000000" pitchFamily="2" charset="2"/>
              <a:buChar char="Ø"/>
              <a:defRPr/>
            </a:pPr>
            <a:endParaRPr lang="en-GB" altLang="en-US" sz="2400" dirty="0">
              <a:solidFill>
                <a:srgbClr val="7030A0"/>
              </a:solidFill>
            </a:endParaRPr>
          </a:p>
          <a:p>
            <a:pPr marL="457200" indent="-457200">
              <a:buFont typeface="Wingdings" panose="05000000000000000000" pitchFamily="2" charset="2"/>
              <a:buChar char="Ø"/>
              <a:defRPr/>
            </a:pPr>
            <a:r>
              <a:rPr lang="en-GB" altLang="en-US" sz="2400" dirty="0">
                <a:solidFill>
                  <a:srgbClr val="7030A0"/>
                </a:solidFill>
              </a:rPr>
              <a:t>Meet new people and </a:t>
            </a:r>
            <a:r>
              <a:rPr lang="en-GB" altLang="en-US" sz="2400" b="1" dirty="0">
                <a:solidFill>
                  <a:srgbClr val="7030A0"/>
                </a:solidFill>
              </a:rPr>
              <a:t>socialise </a:t>
            </a:r>
            <a:r>
              <a:rPr lang="en-GB" altLang="en-US" sz="2400" dirty="0">
                <a:solidFill>
                  <a:srgbClr val="7030A0"/>
                </a:solidFill>
              </a:rPr>
              <a:t>with other Reps.</a:t>
            </a:r>
          </a:p>
          <a:p>
            <a:pPr marL="457200" indent="-457200">
              <a:buFont typeface="Wingdings" panose="05000000000000000000" pitchFamily="2" charset="2"/>
              <a:buChar char="Ø"/>
              <a:defRPr/>
            </a:pPr>
            <a:endParaRPr lang="en-GB" altLang="en-US" sz="2400" dirty="0">
              <a:solidFill>
                <a:srgbClr val="7030A0"/>
              </a:solidFill>
            </a:endParaRPr>
          </a:p>
          <a:p>
            <a:pPr marL="457200" indent="-457200">
              <a:buFont typeface="Wingdings" panose="05000000000000000000" pitchFamily="2" charset="2"/>
              <a:buChar char="Ø"/>
              <a:defRPr/>
            </a:pPr>
            <a:r>
              <a:rPr lang="en-GB" altLang="en-US" sz="2400" dirty="0">
                <a:solidFill>
                  <a:srgbClr val="7030A0"/>
                </a:solidFill>
              </a:rPr>
              <a:t>Make large changes within your School and </a:t>
            </a:r>
            <a:r>
              <a:rPr lang="en-GB" altLang="en-US" sz="2400" b="1" dirty="0">
                <a:solidFill>
                  <a:srgbClr val="7030A0"/>
                </a:solidFill>
              </a:rPr>
              <a:t>improve the education of countless students</a:t>
            </a:r>
            <a:r>
              <a:rPr lang="en-GB" altLang="en-US" sz="2400" dirty="0">
                <a:solidFill>
                  <a:srgbClr val="7030A0"/>
                </a:solidFill>
              </a:rPr>
              <a:t>.  </a:t>
            </a:r>
          </a:p>
          <a:p>
            <a:pPr>
              <a:defRPr/>
            </a:pPr>
            <a:endParaRPr lang="en-GB" altLang="en-US" sz="2800" dirty="0">
              <a:solidFill>
                <a:srgbClr val="7030A0"/>
              </a:solidFill>
              <a:latin typeface="Berlin Sans FB" panose="020E0602020502020306" pitchFamily="34" charset="0"/>
            </a:endParaRPr>
          </a:p>
        </p:txBody>
      </p:sp>
      <p:pic>
        <p:nvPicPr>
          <p:cNvPr id="1026" name="Picture 2">
            <a:extLst>
              <a:ext uri="{FF2B5EF4-FFF2-40B4-BE49-F238E27FC236}">
                <a16:creationId xmlns:a16="http://schemas.microsoft.com/office/drawing/2014/main" id="{B02C5954-EC42-434C-9E6D-37E94CDF2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628" y="1375850"/>
            <a:ext cx="5062545" cy="5062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13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350893" y="324845"/>
            <a:ext cx="9313524" cy="894508"/>
          </a:xfrm>
        </p:spPr>
        <p:txBody>
          <a:bodyPr>
            <a:normAutofit fontScale="90000"/>
          </a:bodyPr>
          <a:lstStyle/>
          <a:p>
            <a:r>
              <a:rPr lang="en-GB" altLang="en-US" sz="6000" dirty="0">
                <a:effectLst>
                  <a:outerShdw blurRad="38100" dist="38100" dir="2700000" algn="tl">
                    <a:srgbClr val="000000">
                      <a:alpha val="43137"/>
                    </a:srgbClr>
                  </a:outerShdw>
                </a:effectLst>
                <a:latin typeface="+mn-lt"/>
              </a:rPr>
              <a:t>Interested? </a:t>
            </a:r>
            <a:br>
              <a:rPr lang="en-GB" altLang="en-US" sz="3200" u="sng" dirty="0">
                <a:latin typeface="Berlin Sans FB" panose="020E0602020502020306" pitchFamily="34" charset="0"/>
              </a:rPr>
            </a:br>
            <a:endParaRPr lang="en-GB" sz="3200" dirty="0"/>
          </a:p>
        </p:txBody>
      </p:sp>
      <p:sp>
        <p:nvSpPr>
          <p:cNvPr id="5" name="Title 2">
            <a:extLst>
              <a:ext uri="{FF2B5EF4-FFF2-40B4-BE49-F238E27FC236}">
                <a16:creationId xmlns:a16="http://schemas.microsoft.com/office/drawing/2014/main" id="{F8E021B9-42DB-48FD-B6F2-FB84DB902875}"/>
              </a:ext>
            </a:extLst>
          </p:cNvPr>
          <p:cNvSpPr txBox="1">
            <a:spLocks/>
          </p:cNvSpPr>
          <p:nvPr/>
        </p:nvSpPr>
        <p:spPr>
          <a:xfrm>
            <a:off x="904346" y="1964707"/>
            <a:ext cx="10383307" cy="4288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spc="-200" baseline="0">
                <a:solidFill>
                  <a:schemeClr val="bg1"/>
                </a:solidFill>
                <a:latin typeface="Museo Sans 700" panose="02000000000000000000" pitchFamily="50" charset="0"/>
                <a:ea typeface="+mj-ea"/>
                <a:cs typeface="+mj-cs"/>
              </a:defRPr>
            </a:lvl1pPr>
          </a:lstStyle>
          <a:p>
            <a:pPr marL="285750" indent="-285750">
              <a:buFont typeface="Arial" panose="020B0604020202020204" pitchFamily="34" charset="0"/>
              <a:buChar char="•"/>
            </a:pPr>
            <a:endParaRPr lang="en-GB" sz="3200" dirty="0">
              <a:solidFill>
                <a:srgbClr val="7030A0"/>
              </a:solidFill>
              <a:ea typeface="Verdana"/>
              <a:cs typeface="Verdana"/>
            </a:endParaRPr>
          </a:p>
        </p:txBody>
      </p:sp>
      <p:sp>
        <p:nvSpPr>
          <p:cNvPr id="2" name="Rectangle 1">
            <a:extLst>
              <a:ext uri="{FF2B5EF4-FFF2-40B4-BE49-F238E27FC236}">
                <a16:creationId xmlns:a16="http://schemas.microsoft.com/office/drawing/2014/main" id="{70678DD8-24A5-44E3-9801-60EC8E315930}"/>
              </a:ext>
            </a:extLst>
          </p:cNvPr>
          <p:cNvSpPr/>
          <p:nvPr/>
        </p:nvSpPr>
        <p:spPr>
          <a:xfrm>
            <a:off x="1313776" y="1593472"/>
            <a:ext cx="9973877" cy="4462760"/>
          </a:xfrm>
          <a:prstGeom prst="rect">
            <a:avLst/>
          </a:prstGeom>
        </p:spPr>
        <p:txBody>
          <a:bodyPr wrap="square">
            <a:spAutoFit/>
          </a:bodyPr>
          <a:lstStyle/>
          <a:p>
            <a:r>
              <a:rPr lang="en-GB" altLang="en-US" sz="3200" b="1" dirty="0">
                <a:solidFill>
                  <a:srgbClr val="7030A0"/>
                </a:solidFill>
              </a:rPr>
              <a:t>Apply to be a Course Rep:</a:t>
            </a:r>
          </a:p>
          <a:p>
            <a:r>
              <a:rPr lang="en-GB" altLang="en-US" sz="2800" dirty="0">
                <a:solidFill>
                  <a:srgbClr val="7030A0"/>
                </a:solidFill>
              </a:rPr>
              <a:t>If you’re interested in representing the students on your specific course, this is for you! </a:t>
            </a:r>
          </a:p>
          <a:p>
            <a:endParaRPr lang="en-GB" altLang="en-US" sz="2800" dirty="0">
              <a:solidFill>
                <a:srgbClr val="7030A0"/>
              </a:solidFill>
            </a:endParaRPr>
          </a:p>
          <a:p>
            <a:pPr marL="514350" indent="-514350">
              <a:buAutoNum type="arabicPeriod"/>
            </a:pPr>
            <a:r>
              <a:rPr lang="en-GB" altLang="en-US" sz="2800" dirty="0">
                <a:solidFill>
                  <a:srgbClr val="7030A0"/>
                </a:solidFill>
              </a:rPr>
              <a:t>You Programme Leader will ask you to put yourself forward in the first few weeks of the academic year. </a:t>
            </a:r>
          </a:p>
          <a:p>
            <a:pPr marL="514350" indent="-514350">
              <a:buAutoNum type="arabicPeriod"/>
            </a:pPr>
            <a:r>
              <a:rPr lang="en-GB" altLang="en-US" sz="2800" dirty="0">
                <a:solidFill>
                  <a:srgbClr val="7030A0"/>
                </a:solidFill>
              </a:rPr>
              <a:t>They will decide the process for selection – your cohort may vote to appoint you. </a:t>
            </a:r>
          </a:p>
          <a:p>
            <a:pPr marL="514350" indent="-514350">
              <a:buAutoNum type="arabicPeriod"/>
            </a:pPr>
            <a:r>
              <a:rPr lang="en-GB" altLang="en-US" sz="2800" dirty="0">
                <a:solidFill>
                  <a:srgbClr val="7030A0"/>
                </a:solidFill>
              </a:rPr>
              <a:t>Your Programme Leader will then register you with the Students’ Union and you will be invited to compulsory training. </a:t>
            </a:r>
          </a:p>
        </p:txBody>
      </p:sp>
    </p:spTree>
    <p:extLst>
      <p:ext uri="{BB962C8B-B14F-4D97-AF65-F5344CB8AC3E}">
        <p14:creationId xmlns:p14="http://schemas.microsoft.com/office/powerpoint/2010/main" val="183221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350893" y="324845"/>
            <a:ext cx="9313524" cy="894508"/>
          </a:xfrm>
        </p:spPr>
        <p:txBody>
          <a:bodyPr>
            <a:normAutofit fontScale="90000"/>
          </a:bodyPr>
          <a:lstStyle/>
          <a:p>
            <a:r>
              <a:rPr lang="en-GB" altLang="en-US" sz="4900" dirty="0">
                <a:latin typeface="+mn-lt"/>
              </a:rPr>
              <a:t>Important Dates </a:t>
            </a:r>
            <a:br>
              <a:rPr lang="en-GB" altLang="en-US" sz="3200" u="sng" dirty="0">
                <a:latin typeface="Berlin Sans FB" panose="020E0602020502020306" pitchFamily="34" charset="0"/>
              </a:rPr>
            </a:br>
            <a:endParaRPr lang="en-GB" sz="3200" dirty="0"/>
          </a:p>
        </p:txBody>
      </p:sp>
      <p:sp>
        <p:nvSpPr>
          <p:cNvPr id="5" name="Title 2">
            <a:extLst>
              <a:ext uri="{FF2B5EF4-FFF2-40B4-BE49-F238E27FC236}">
                <a16:creationId xmlns:a16="http://schemas.microsoft.com/office/drawing/2014/main" id="{F8E021B9-42DB-48FD-B6F2-FB84DB902875}"/>
              </a:ext>
            </a:extLst>
          </p:cNvPr>
          <p:cNvSpPr txBox="1">
            <a:spLocks/>
          </p:cNvSpPr>
          <p:nvPr/>
        </p:nvSpPr>
        <p:spPr>
          <a:xfrm>
            <a:off x="904346" y="1964707"/>
            <a:ext cx="10383307" cy="4288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spc="-200" baseline="0">
                <a:solidFill>
                  <a:schemeClr val="bg1"/>
                </a:solidFill>
                <a:latin typeface="Museo Sans 700" panose="02000000000000000000" pitchFamily="50" charset="0"/>
                <a:ea typeface="+mj-ea"/>
                <a:cs typeface="+mj-cs"/>
              </a:defRPr>
            </a:lvl1pPr>
          </a:lstStyle>
          <a:p>
            <a:pPr marL="285750" indent="-285750">
              <a:buFont typeface="Arial" panose="020B0604020202020204" pitchFamily="34" charset="0"/>
              <a:buChar char="•"/>
            </a:pPr>
            <a:endParaRPr lang="en-GB" sz="3200" dirty="0">
              <a:solidFill>
                <a:srgbClr val="7030A0"/>
              </a:solidFill>
              <a:ea typeface="Verdana"/>
              <a:cs typeface="Verdana"/>
            </a:endParaRPr>
          </a:p>
        </p:txBody>
      </p:sp>
      <p:sp>
        <p:nvSpPr>
          <p:cNvPr id="4" name="TextBox 3">
            <a:extLst>
              <a:ext uri="{FF2B5EF4-FFF2-40B4-BE49-F238E27FC236}">
                <a16:creationId xmlns:a16="http://schemas.microsoft.com/office/drawing/2014/main" id="{C5848130-335C-4D0A-BE56-9952EE9AF16F}"/>
              </a:ext>
            </a:extLst>
          </p:cNvPr>
          <p:cNvSpPr txBox="1"/>
          <p:nvPr/>
        </p:nvSpPr>
        <p:spPr>
          <a:xfrm>
            <a:off x="714565" y="1663384"/>
            <a:ext cx="5996785" cy="3539430"/>
          </a:xfrm>
          <a:prstGeom prst="rect">
            <a:avLst/>
          </a:prstGeom>
          <a:noFill/>
        </p:spPr>
        <p:txBody>
          <a:bodyPr wrap="square" rtlCol="0">
            <a:spAutoFit/>
          </a:bodyPr>
          <a:lstStyle/>
          <a:p>
            <a:endParaRPr lang="en-GB" sz="3200" b="1" dirty="0">
              <a:solidFill>
                <a:srgbClr val="7030A0"/>
              </a:solidFill>
            </a:endParaRPr>
          </a:p>
          <a:p>
            <a:pPr marL="457200" indent="-457200">
              <a:buFont typeface="Wingdings" panose="05000000000000000000" pitchFamily="2" charset="2"/>
              <a:buChar char="Ø"/>
            </a:pPr>
            <a:r>
              <a:rPr lang="en-GB" sz="3200" b="1" dirty="0">
                <a:solidFill>
                  <a:srgbClr val="7030A0"/>
                </a:solidFill>
              </a:rPr>
              <a:t>Course Rep registration closes: </a:t>
            </a:r>
            <a:r>
              <a:rPr lang="en-GB" sz="3200" dirty="0">
                <a:solidFill>
                  <a:srgbClr val="7030A0"/>
                </a:solidFill>
              </a:rPr>
              <a:t>10</a:t>
            </a:r>
            <a:r>
              <a:rPr lang="en-GB" sz="3200" baseline="30000" dirty="0">
                <a:solidFill>
                  <a:srgbClr val="7030A0"/>
                </a:solidFill>
              </a:rPr>
              <a:t>th</a:t>
            </a:r>
            <a:r>
              <a:rPr lang="en-GB" sz="3200" dirty="0">
                <a:solidFill>
                  <a:srgbClr val="7030A0"/>
                </a:solidFill>
              </a:rPr>
              <a:t> October </a:t>
            </a:r>
          </a:p>
          <a:p>
            <a:endParaRPr lang="en-GB" sz="3200" dirty="0">
              <a:solidFill>
                <a:srgbClr val="7030A0"/>
              </a:solidFill>
            </a:endParaRPr>
          </a:p>
          <a:p>
            <a:endParaRPr lang="en-GB" sz="3200" dirty="0">
              <a:solidFill>
                <a:srgbClr val="7030A0"/>
              </a:solidFill>
            </a:endParaRPr>
          </a:p>
          <a:p>
            <a:pPr marL="457200" indent="-457200">
              <a:buFont typeface="Wingdings" panose="05000000000000000000" pitchFamily="2" charset="2"/>
              <a:buChar char="Ø"/>
            </a:pPr>
            <a:r>
              <a:rPr lang="en-GB" sz="3200" b="1" dirty="0">
                <a:solidFill>
                  <a:srgbClr val="7030A0"/>
                </a:solidFill>
              </a:rPr>
              <a:t>Course Rep training: </a:t>
            </a:r>
            <a:r>
              <a:rPr lang="en-GB" sz="3200" dirty="0">
                <a:solidFill>
                  <a:srgbClr val="7030A0"/>
                </a:solidFill>
              </a:rPr>
              <a:t>14</a:t>
            </a:r>
            <a:r>
              <a:rPr lang="en-GB" sz="3200" baseline="30000" dirty="0">
                <a:solidFill>
                  <a:srgbClr val="7030A0"/>
                </a:solidFill>
              </a:rPr>
              <a:t>th</a:t>
            </a:r>
            <a:r>
              <a:rPr lang="en-GB" sz="3200" dirty="0">
                <a:solidFill>
                  <a:srgbClr val="7030A0"/>
                </a:solidFill>
              </a:rPr>
              <a:t>-25</a:t>
            </a:r>
            <a:r>
              <a:rPr lang="en-GB" sz="3200" baseline="30000" dirty="0">
                <a:solidFill>
                  <a:srgbClr val="7030A0"/>
                </a:solidFill>
              </a:rPr>
              <a:t>th</a:t>
            </a:r>
            <a:r>
              <a:rPr lang="en-GB" sz="3200" dirty="0">
                <a:solidFill>
                  <a:srgbClr val="7030A0"/>
                </a:solidFill>
              </a:rPr>
              <a:t> October</a:t>
            </a:r>
          </a:p>
        </p:txBody>
      </p:sp>
      <p:pic>
        <p:nvPicPr>
          <p:cNvPr id="8" name="Picture 7" descr="A person posing for the camera&#10;&#10;Description automatically generated">
            <a:extLst>
              <a:ext uri="{FF2B5EF4-FFF2-40B4-BE49-F238E27FC236}">
                <a16:creationId xmlns:a16="http://schemas.microsoft.com/office/drawing/2014/main" id="{91B5DB7E-96E2-49F1-ADB5-373F1030A3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1633" y="1593472"/>
            <a:ext cx="4155801" cy="4961502"/>
          </a:xfrm>
          <a:prstGeom prst="rect">
            <a:avLst/>
          </a:prstGeom>
        </p:spPr>
      </p:pic>
    </p:spTree>
    <p:extLst>
      <p:ext uri="{BB962C8B-B14F-4D97-AF65-F5344CB8AC3E}">
        <p14:creationId xmlns:p14="http://schemas.microsoft.com/office/powerpoint/2010/main" val="1321137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885</Words>
  <Application>Microsoft Office PowerPoint</Application>
  <PresentationFormat>Widescreen</PresentationFormat>
  <Paragraphs>86</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 Light</vt:lpstr>
      <vt:lpstr>Wingdings</vt:lpstr>
      <vt:lpstr>Berlin Sans FB</vt:lpstr>
      <vt:lpstr>Museo Sans 700</vt:lpstr>
      <vt:lpstr>Calibri</vt:lpstr>
      <vt:lpstr>Proxima Nova Rg</vt:lpstr>
      <vt:lpstr>Museo Sans 500</vt:lpstr>
      <vt:lpstr>Office Theme</vt:lpstr>
      <vt:lpstr>  Student Representation at the University of Salford </vt:lpstr>
      <vt:lpstr>What is Student Representation? </vt:lpstr>
      <vt:lpstr>Could you be the voice for students on your course in the 2022/23 academic year?  </vt:lpstr>
      <vt:lpstr>What does being a Course Rep Involve? </vt:lpstr>
      <vt:lpstr>What does being a School Rep Involve?   </vt:lpstr>
      <vt:lpstr>Why should I do it? </vt:lpstr>
      <vt:lpstr>Interested?  </vt:lpstr>
      <vt:lpstr>Important Dates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2021-07-28T08:55:33Z</dcterms:created>
  <dcterms:modified xsi:type="dcterms:W3CDTF">2022-09-08T10:55:05Z</dcterms:modified>
</cp:coreProperties>
</file>